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9E3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8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432" y="12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13B66A7-115B-4478-88A9-4C1DE537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7B41C22C-84BD-4CCB-9E16-4985177F5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0E05AA0F-F67C-48F1-9FE7-86C6F19B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75CB2DB6-35C3-4935-9FB5-91741682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2EF7793C-42BE-45D6-A1DA-70F4D9AC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88304AA2-B7AE-4991-A93D-B04458F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50D9914E-FE9E-471D-9FE1-7ACC0F7E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F76473CD-1B64-4900-B0D7-7260160C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91FCA07-AEE4-4155-BC33-ACA5C2D9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5EAC33AE-CB80-43CB-9A6E-58124E3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483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xmlns="" id="{3614B1F4-A6F6-4278-B35F-8D0BCCD53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745B1740-93F1-4B43-AFC8-AF5762E0F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FF32A64-76FE-49B4-9065-AA203D951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D7F60C12-8524-49CD-A53E-E683702E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B3EB49C0-569A-4379-93CF-A1B85DF5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5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D65B6AB-A6FF-48CB-9B04-7C918DEB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2D022065-3A62-468A-BC06-934909587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951E388F-84E6-418A-9AB4-D85D1245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CE54AB44-CF43-41D0-9821-655FBC45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8CB35E56-22ED-42B3-B02A-4DE25585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813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09E251D-68B9-4CEA-A565-C5DDC7AD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791D9C0E-8CD1-4A00-B622-0267A6AB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957EE4B-C87C-4424-A88C-112A73C2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A2F1C060-1BEB-4F50-89A6-B95D840F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E17B0843-B733-47C1-9E0F-056681D7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CA14513-B253-4D7B-9E93-006E1778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E3015BE-479E-4B39-85A1-5AA5E11E4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89EB0599-0748-424E-8697-2BFED018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6371A13E-71C7-4F5D-A260-89C6ED41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B3C9315B-914A-4A25-AC82-C969B489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6CFDB80F-C269-4F7E-9733-4E560D6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4D5A95F-C087-481D-A364-32540775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A69787D5-2C71-4DED-8C07-AA895665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74D8E94F-7AA8-4369-BF55-F240C465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xmlns="" id="{E0FD08B1-5263-4D95-B69E-C041CEE7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xmlns="" id="{393F217C-7CC2-412F-8365-758B7E8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xmlns="" id="{0DBED16B-B4BB-4001-8C59-7FE40B22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xmlns="" id="{90A574A9-AD4D-433C-B6C2-1A3DF546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xmlns="" id="{09246584-E58C-4D6F-8A32-896A7AB2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09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24CFA67-FE0C-401C-919B-DF5CA5EAD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43A56116-12F7-4739-81EA-83B4D24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48DAA23E-696D-4BB2-B893-B79D3907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41139925-2D84-4028-BBC6-0AA523F6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0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xmlns="" id="{8EC7EC3A-DCE7-4321-B28A-8F87D9CE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ACC26113-0629-44B1-938A-230E315AA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xmlns="" id="{EF7BBC70-A6E8-4F96-9323-7EBD84CE2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19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23A71E0-D711-4691-9022-9DA67A6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FE6F1322-5A5F-4273-B2D7-5CB0F2C6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9BD9B5EA-E2FB-492D-BB87-D1C7E9DBC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3880CB5D-02AE-4D63-AD33-18393387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99039B9B-6491-4681-AC81-69D42570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1F31DB4B-76F5-4B21-8DBB-47CB675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9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225ECDB-5C83-43FE-9DD4-825BD56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xmlns="" id="{BB401275-5502-416F-B8BB-6AB2205BC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5D7A53D1-245E-4B13-9730-C68254B5A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A8BB8632-CF5C-4BE5-8FE5-354FC66E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A186D1E5-3237-4CA2-B9AF-4E1A16A55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9AB60536-4815-426D-9B60-5E007286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82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xmlns="" id="{CB0403FA-FA1C-4CFD-A474-74E2FAF5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39E30B61-FE12-4B3B-ABD3-E78D107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69572EB1-4C42-4F22-97FD-F9338CA0E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8A83E56-93E4-47C6-900A-8FD0E2AD5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A478AE57-D23D-463A-8DC2-0E567F24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74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A70B6BB6-1C9A-43A1-9480-5EFB9FB1C993}"/>
              </a:ext>
            </a:extLst>
          </p:cNvPr>
          <p:cNvSpPr txBox="1"/>
          <p:nvPr/>
        </p:nvSpPr>
        <p:spPr>
          <a:xfrm>
            <a:off x="234183" y="727309"/>
            <a:ext cx="1604141" cy="471677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A2DF13EA-FCE5-46AD-A32D-C1FC40C2CE7F}"/>
              </a:ext>
            </a:extLst>
          </p:cNvPr>
          <p:cNvSpPr txBox="1"/>
          <p:nvPr/>
        </p:nvSpPr>
        <p:spPr>
          <a:xfrm>
            <a:off x="2444889" y="727309"/>
            <a:ext cx="1660385" cy="471678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57356683-BB11-4023-98C0-F601398B22A2}"/>
              </a:ext>
            </a:extLst>
          </p:cNvPr>
          <p:cNvSpPr txBox="1"/>
          <p:nvPr/>
        </p:nvSpPr>
        <p:spPr>
          <a:xfrm>
            <a:off x="8120688" y="756991"/>
            <a:ext cx="1626422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strategiczny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77DE364-DB2C-4598-9E0E-A4F48EDB2F09}"/>
              </a:ext>
            </a:extLst>
          </p:cNvPr>
          <p:cNvSpPr txBox="1"/>
          <p:nvPr/>
        </p:nvSpPr>
        <p:spPr>
          <a:xfrm>
            <a:off x="10530246" y="748593"/>
            <a:ext cx="1463706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F8444FC2-5301-4146-BA96-03F99B701597}"/>
              </a:ext>
            </a:extLst>
          </p:cNvPr>
          <p:cNvSpPr txBox="1"/>
          <p:nvPr/>
        </p:nvSpPr>
        <p:spPr>
          <a:xfrm>
            <a:off x="253351" y="4024110"/>
            <a:ext cx="1584972" cy="7961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Zwiększenie liczby mieszkańców regionu korzystających z innych niż indywidualny środków transportu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2470639" y="1463684"/>
            <a:ext cx="1641092" cy="6116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inwestycji w infrastrukturę -  transport kolejowy (Działanie 5.5 , PI 7d</a:t>
            </a:r>
            <a:r>
              <a:rPr lang="pl-PL" sz="900" dirty="0" smtClean="0"/>
              <a:t>)</a:t>
            </a:r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xmlns="" id="{722BF5E4-6858-4A94-80D5-61AD14548ECC}"/>
              </a:ext>
            </a:extLst>
          </p:cNvPr>
          <p:cNvSpPr txBox="1"/>
          <p:nvPr/>
        </p:nvSpPr>
        <p:spPr>
          <a:xfrm>
            <a:off x="2444890" y="4313763"/>
            <a:ext cx="1660385" cy="6582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inwestycji w infrastrukturę - transport wodny śródlądowy (Działanie 5.7,  PI 7c)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10533305" y="1831127"/>
            <a:ext cx="1452373" cy="700701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Rezygnacja beneficjenta z pogłębienia toru wodnego rzeki </a:t>
            </a:r>
            <a:r>
              <a:rPr lang="pl-PL" sz="800" dirty="0" err="1">
                <a:solidFill>
                  <a:schemeClr val="tx1"/>
                </a:solidFill>
              </a:rPr>
              <a:t>Gunica</a:t>
            </a:r>
            <a:r>
              <a:rPr lang="pl-PL" sz="800" dirty="0">
                <a:solidFill>
                  <a:schemeClr val="tx1"/>
                </a:solidFill>
              </a:rPr>
              <a:t>, niezgodne z założeniami  oddziaływanie inwestycji </a:t>
            </a:r>
            <a:r>
              <a:rPr lang="pl-PL" sz="800" dirty="0" err="1">
                <a:solidFill>
                  <a:schemeClr val="tx1"/>
                </a:solidFill>
              </a:rPr>
              <a:t>POIiŚ</a:t>
            </a:r>
            <a:r>
              <a:rPr lang="pl-PL" sz="800" dirty="0">
                <a:solidFill>
                  <a:schemeClr val="tx1"/>
                </a:solidFill>
              </a:rPr>
              <a:t> 2007-2013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xmlns="" id="{A8FF26F4-5A3C-4AAE-AF1F-684793789315}"/>
              </a:ext>
            </a:extLst>
          </p:cNvPr>
          <p:cNvSpPr txBox="1"/>
          <p:nvPr/>
        </p:nvSpPr>
        <p:spPr>
          <a:xfrm>
            <a:off x="10533305" y="3473891"/>
            <a:ext cx="1460645" cy="76646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Niewystarczające przygotowanie beneficjenta PKP PLK S.A. do realizacji zaplanowanych w RPO WZ 2014-2020 inwestycji liniowych</a:t>
            </a:r>
          </a:p>
        </p:txBody>
      </p:sp>
      <p:cxnSp>
        <p:nvCxnSpPr>
          <p:cNvPr id="53" name="Łącznik prosty ze strzałką 52">
            <a:extLst>
              <a:ext uri="{FF2B5EF4-FFF2-40B4-BE49-F238E27FC236}">
                <a16:creationId xmlns:a16="http://schemas.microsoft.com/office/drawing/2014/main" xmlns="" id="{123AEE17-AE89-489B-A3EC-59CC60CBB90E}"/>
              </a:ext>
            </a:extLst>
          </p:cNvPr>
          <p:cNvCxnSpPr>
            <a:cxnSpLocks/>
          </p:cNvCxnSpPr>
          <p:nvPr/>
        </p:nvCxnSpPr>
        <p:spPr>
          <a:xfrm flipV="1">
            <a:off x="4111731" y="2932629"/>
            <a:ext cx="549498" cy="342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xmlns="" id="{7CFF6D10-B833-463D-AA3D-FE0DEFD5A4A1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4111731" y="4372587"/>
            <a:ext cx="543984" cy="179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602297" y="100455"/>
            <a:ext cx="924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/>
              <a:t>Oś Priorytetowa </a:t>
            </a:r>
            <a:r>
              <a:rPr lang="pl-PL" sz="1600" b="1" dirty="0"/>
              <a:t>V Zrównoważony transport - </a:t>
            </a:r>
            <a:r>
              <a:rPr lang="pl-PL" sz="1400" b="1" dirty="0"/>
              <a:t>EFRR (CT7)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xmlns="" id="{F8444FC2-5301-4146-BA96-03F99B701597}"/>
              </a:ext>
            </a:extLst>
          </p:cNvPr>
          <p:cNvSpPr txBox="1"/>
          <p:nvPr/>
        </p:nvSpPr>
        <p:spPr>
          <a:xfrm>
            <a:off x="253350" y="1368704"/>
            <a:ext cx="1584973" cy="8858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Polepszenie połączeń komunikacyjnych pomiędzy ośrodkami wzrostu a centralną częścią województwa</a:t>
            </a: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2445092" y="3192646"/>
            <a:ext cx="1666639" cy="9142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inwestycji w infrastrukturę - transport drogowy (Działanie 5.1 , PI 7b; Działanie 5.2 , PI 7b; Działanie 5.3 , PI 7b; Działanie 5.4 , PI 7b)</a:t>
            </a:r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243731" y="3324844"/>
            <a:ext cx="1594592" cy="3646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Zwiększenie przepustowości sieci drogowej województwa</a:t>
            </a:r>
          </a:p>
        </p:txBody>
      </p: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xmlns="" id="{96189182-18F3-40AD-B05D-110F0CB66986}"/>
              </a:ext>
            </a:extLst>
          </p:cNvPr>
          <p:cNvCxnSpPr>
            <a:cxnSpLocks/>
          </p:cNvCxnSpPr>
          <p:nvPr/>
        </p:nvCxnSpPr>
        <p:spPr>
          <a:xfrm>
            <a:off x="1838324" y="1565391"/>
            <a:ext cx="6258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ze strzałką 76">
            <a:extLst>
              <a:ext uri="{FF2B5EF4-FFF2-40B4-BE49-F238E27FC236}">
                <a16:creationId xmlns:a16="http://schemas.microsoft.com/office/drawing/2014/main" xmlns="" id="{96189182-18F3-40AD-B05D-110F0CB66986}"/>
              </a:ext>
            </a:extLst>
          </p:cNvPr>
          <p:cNvCxnSpPr>
            <a:cxnSpLocks/>
          </p:cNvCxnSpPr>
          <p:nvPr/>
        </p:nvCxnSpPr>
        <p:spPr>
          <a:xfrm flipV="1">
            <a:off x="4105275" y="1866459"/>
            <a:ext cx="546409" cy="565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ole tekstowe 44">
            <a:extLst>
              <a:ext uri="{FF2B5EF4-FFF2-40B4-BE49-F238E27FC236}">
                <a16:creationId xmlns:a16="http://schemas.microsoft.com/office/drawing/2014/main" xmlns="" id="{571AE202-36C0-4863-B0DE-E951C857E851}"/>
              </a:ext>
            </a:extLst>
          </p:cNvPr>
          <p:cNvSpPr txBox="1"/>
          <p:nvPr/>
        </p:nvSpPr>
        <p:spPr>
          <a:xfrm>
            <a:off x="4645349" y="1720467"/>
            <a:ext cx="2556000" cy="37780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zakupionych lub zmodernizowanych jednostek taboru kolejowego [szt.]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xmlns="" id="{C0EA9EED-AD44-44A1-B44F-39A90D975656}"/>
              </a:ext>
            </a:extLst>
          </p:cNvPr>
          <p:cNvSpPr txBox="1"/>
          <p:nvPr/>
        </p:nvSpPr>
        <p:spPr>
          <a:xfrm>
            <a:off x="4655715" y="4193019"/>
            <a:ext cx="255600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Całkowita długość ulepszonych lub utworzonych</a:t>
            </a:r>
          </a:p>
          <a:p>
            <a:r>
              <a:rPr lang="pl-PL" sz="900" dirty="0">
                <a:solidFill>
                  <a:schemeClr val="tx1"/>
                </a:solidFill>
              </a:rPr>
              <a:t>śródlądowych dróg wodnych (CI)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xmlns="" id="{9710A456-5CE1-43FD-88C7-04558B09CC29}"/>
              </a:ext>
            </a:extLst>
          </p:cNvPr>
          <p:cNvSpPr txBox="1"/>
          <p:nvPr/>
        </p:nvSpPr>
        <p:spPr>
          <a:xfrm>
            <a:off x="4651684" y="745778"/>
            <a:ext cx="2555346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xmlns="" id="{41EF88CB-C56B-4F4D-851C-0FA0AB15FEB8}"/>
              </a:ext>
            </a:extLst>
          </p:cNvPr>
          <p:cNvSpPr txBox="1"/>
          <p:nvPr/>
        </p:nvSpPr>
        <p:spPr>
          <a:xfrm>
            <a:off x="4651728" y="2809847"/>
            <a:ext cx="2556000" cy="2315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Całkowita długość nowych dróg (CI) [km]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xmlns="" id="{DC3DE49C-1EC5-47FA-AF9C-159FD8F5D737}"/>
              </a:ext>
            </a:extLst>
          </p:cNvPr>
          <p:cNvSpPr txBox="1"/>
          <p:nvPr/>
        </p:nvSpPr>
        <p:spPr>
          <a:xfrm>
            <a:off x="4645349" y="3090153"/>
            <a:ext cx="2556000" cy="3697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Całkowita długość przebudowanych lub zmodernizowanych dróg (CI) [km]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xmlns="" id="{DFE979C8-D640-4068-A938-C65EA5FBBC8D}"/>
              </a:ext>
            </a:extLst>
          </p:cNvPr>
          <p:cNvSpPr txBox="1"/>
          <p:nvPr/>
        </p:nvSpPr>
        <p:spPr>
          <a:xfrm>
            <a:off x="4649024" y="1266557"/>
            <a:ext cx="255600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Całkowita długość przebudowanych lub zmodernizowanych linii kolejowych (CI) [km]</a:t>
            </a:r>
          </a:p>
        </p:txBody>
      </p:sp>
      <p:sp>
        <p:nvSpPr>
          <p:cNvPr id="76" name="pole tekstowe 75">
            <a:extLst>
              <a:ext uri="{FF2B5EF4-FFF2-40B4-BE49-F238E27FC236}">
                <a16:creationId xmlns:a16="http://schemas.microsoft.com/office/drawing/2014/main" xmlns="" id="{B0794B32-CA10-425A-A6FB-7ABB11285754}"/>
              </a:ext>
            </a:extLst>
          </p:cNvPr>
          <p:cNvSpPr txBox="1"/>
          <p:nvPr/>
        </p:nvSpPr>
        <p:spPr>
          <a:xfrm>
            <a:off x="2457726" y="2363022"/>
            <a:ext cx="1654005" cy="512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inwestycji w tabor - transport kolejowy (Działanie 5.6 , PI 7d)</a:t>
            </a:r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xmlns="" id="{4A1AADA2-4CD8-42C3-87E1-55EAA18E4D1C}"/>
              </a:ext>
            </a:extLst>
          </p:cNvPr>
          <p:cNvSpPr txBox="1"/>
          <p:nvPr/>
        </p:nvSpPr>
        <p:spPr>
          <a:xfrm>
            <a:off x="253351" y="2537793"/>
            <a:ext cx="1584972" cy="5381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Poprawa połączeń drogowych z obszarami inwestycyjnymi</a:t>
            </a:r>
          </a:p>
        </p:txBody>
      </p: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xmlns="" id="{EDF7029F-AFE7-4AD9-8D84-0288FB0FF0B2}"/>
              </a:ext>
            </a:extLst>
          </p:cNvPr>
          <p:cNvCxnSpPr>
            <a:cxnSpLocks/>
          </p:cNvCxnSpPr>
          <p:nvPr/>
        </p:nvCxnSpPr>
        <p:spPr>
          <a:xfrm>
            <a:off x="1838323" y="2254529"/>
            <a:ext cx="599310" cy="982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Łącznik prosty ze strzałką 93">
            <a:extLst>
              <a:ext uri="{FF2B5EF4-FFF2-40B4-BE49-F238E27FC236}">
                <a16:creationId xmlns:a16="http://schemas.microsoft.com/office/drawing/2014/main" xmlns="" id="{620A3656-CFAB-4B89-9390-9CCABDF259B8}"/>
              </a:ext>
            </a:extLst>
          </p:cNvPr>
          <p:cNvCxnSpPr>
            <a:cxnSpLocks/>
          </p:cNvCxnSpPr>
          <p:nvPr/>
        </p:nvCxnSpPr>
        <p:spPr>
          <a:xfrm>
            <a:off x="1838324" y="3053407"/>
            <a:ext cx="599309" cy="377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Łącznik prosty ze strzałką 101">
            <a:extLst>
              <a:ext uri="{FF2B5EF4-FFF2-40B4-BE49-F238E27FC236}">
                <a16:creationId xmlns:a16="http://schemas.microsoft.com/office/drawing/2014/main" xmlns="" id="{34622E3F-9F56-4436-93EB-A13699705990}"/>
              </a:ext>
            </a:extLst>
          </p:cNvPr>
          <p:cNvCxnSpPr>
            <a:cxnSpLocks/>
          </p:cNvCxnSpPr>
          <p:nvPr/>
        </p:nvCxnSpPr>
        <p:spPr>
          <a:xfrm>
            <a:off x="1838324" y="1930715"/>
            <a:ext cx="625859" cy="501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Łącznik prosty ze strzałką 103">
            <a:extLst>
              <a:ext uri="{FF2B5EF4-FFF2-40B4-BE49-F238E27FC236}">
                <a16:creationId xmlns:a16="http://schemas.microsoft.com/office/drawing/2014/main" xmlns="" id="{AF6571CF-3B75-444D-A940-ACDBCBFF098B}"/>
              </a:ext>
            </a:extLst>
          </p:cNvPr>
          <p:cNvCxnSpPr>
            <a:cxnSpLocks/>
          </p:cNvCxnSpPr>
          <p:nvPr/>
        </p:nvCxnSpPr>
        <p:spPr>
          <a:xfrm>
            <a:off x="1838324" y="3674210"/>
            <a:ext cx="625859" cy="1472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Łącznik prosty ze strzałką 193">
            <a:extLst>
              <a:ext uri="{FF2B5EF4-FFF2-40B4-BE49-F238E27FC236}">
                <a16:creationId xmlns:a16="http://schemas.microsoft.com/office/drawing/2014/main" xmlns="" id="{7D546B54-6537-4296-A67D-51015EFFF717}"/>
              </a:ext>
            </a:extLst>
          </p:cNvPr>
          <p:cNvCxnSpPr>
            <a:cxnSpLocks/>
            <a:stCxn id="16" idx="3"/>
            <a:endCxn id="68" idx="1"/>
          </p:cNvCxnSpPr>
          <p:nvPr/>
        </p:nvCxnSpPr>
        <p:spPr>
          <a:xfrm flipV="1">
            <a:off x="4111731" y="1446125"/>
            <a:ext cx="537293" cy="323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prosty ze strzałką 79">
            <a:extLst>
              <a:ext uri="{FF2B5EF4-FFF2-40B4-BE49-F238E27FC236}">
                <a16:creationId xmlns:a16="http://schemas.microsoft.com/office/drawing/2014/main" xmlns="" id="{97E81666-E490-4D98-9D07-02B549BA8085}"/>
              </a:ext>
            </a:extLst>
          </p:cNvPr>
          <p:cNvCxnSpPr>
            <a:cxnSpLocks/>
            <a:endCxn id="96" idx="1"/>
          </p:cNvCxnSpPr>
          <p:nvPr/>
        </p:nvCxnSpPr>
        <p:spPr>
          <a:xfrm flipV="1">
            <a:off x="7218727" y="3484109"/>
            <a:ext cx="912540" cy="877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>
            <a:extLst>
              <a:ext uri="{FF2B5EF4-FFF2-40B4-BE49-F238E27FC236}">
                <a16:creationId xmlns:a16="http://schemas.microsoft.com/office/drawing/2014/main" xmlns="" id="{21457D47-439D-48BD-B832-C2A7F14DE55A}"/>
              </a:ext>
            </a:extLst>
          </p:cNvPr>
          <p:cNvCxnSpPr>
            <a:cxnSpLocks/>
          </p:cNvCxnSpPr>
          <p:nvPr/>
        </p:nvCxnSpPr>
        <p:spPr>
          <a:xfrm flipV="1">
            <a:off x="7201349" y="2703149"/>
            <a:ext cx="919339" cy="571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Łącznik prosty ze strzałką 86">
            <a:extLst>
              <a:ext uri="{FF2B5EF4-FFF2-40B4-BE49-F238E27FC236}">
                <a16:creationId xmlns:a16="http://schemas.microsoft.com/office/drawing/2014/main" xmlns="" id="{D23D87F6-17CE-4838-ACF3-FDD49CB71BEC}"/>
              </a:ext>
            </a:extLst>
          </p:cNvPr>
          <p:cNvCxnSpPr>
            <a:cxnSpLocks/>
          </p:cNvCxnSpPr>
          <p:nvPr/>
        </p:nvCxnSpPr>
        <p:spPr>
          <a:xfrm flipV="1">
            <a:off x="7201349" y="2432241"/>
            <a:ext cx="919339" cy="54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Dowolny kształt: kształt 84">
            <a:extLst>
              <a:ext uri="{FF2B5EF4-FFF2-40B4-BE49-F238E27FC236}">
                <a16:creationId xmlns:a16="http://schemas.microsoft.com/office/drawing/2014/main" xmlns="" id="{BD77F5A2-E6A3-4DFE-AB2F-A12723C73A41}"/>
              </a:ext>
            </a:extLst>
          </p:cNvPr>
          <p:cNvSpPr/>
          <p:nvPr/>
        </p:nvSpPr>
        <p:spPr>
          <a:xfrm>
            <a:off x="10530246" y="1311318"/>
            <a:ext cx="1463706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kern="1200" dirty="0">
                <a:solidFill>
                  <a:schemeClr val="tx1"/>
                </a:solidFill>
              </a:rPr>
              <a:t>Wzrost cen materiałów i usług budowlanych</a:t>
            </a:r>
          </a:p>
        </p:txBody>
      </p:sp>
      <p:sp>
        <p:nvSpPr>
          <p:cNvPr id="89" name="pole tekstowe 88">
            <a:extLst>
              <a:ext uri="{FF2B5EF4-FFF2-40B4-BE49-F238E27FC236}">
                <a16:creationId xmlns:a16="http://schemas.microsoft.com/office/drawing/2014/main" xmlns="" id="{9631A9C0-3BD8-48D4-A10B-45B8282D3B82}"/>
              </a:ext>
            </a:extLst>
          </p:cNvPr>
          <p:cNvSpPr txBox="1"/>
          <p:nvPr/>
        </p:nvSpPr>
        <p:spPr>
          <a:xfrm>
            <a:off x="8131268" y="2352629"/>
            <a:ext cx="1615842" cy="38020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WMDT – transport</a:t>
            </a:r>
          </a:p>
          <a:p>
            <a:pPr algn="ctr"/>
            <a:r>
              <a:rPr lang="pl-PL" sz="900" dirty="0">
                <a:solidFill>
                  <a:schemeClr val="tx1"/>
                </a:solidFill>
              </a:rPr>
              <a:t>drogowy</a:t>
            </a:r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xmlns="" id="{4341AF2A-2837-45DC-BD58-541DF44905C4}"/>
              </a:ext>
            </a:extLst>
          </p:cNvPr>
          <p:cNvSpPr txBox="1"/>
          <p:nvPr/>
        </p:nvSpPr>
        <p:spPr>
          <a:xfrm>
            <a:off x="8141376" y="1475807"/>
            <a:ext cx="1605734" cy="38020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WMDT – transport</a:t>
            </a:r>
          </a:p>
          <a:p>
            <a:pPr algn="ctr"/>
            <a:r>
              <a:rPr lang="pl-PL" sz="900" dirty="0">
                <a:solidFill>
                  <a:schemeClr val="tx1"/>
                </a:solidFill>
              </a:rPr>
              <a:t>kolejowy</a:t>
            </a:r>
          </a:p>
        </p:txBody>
      </p:sp>
      <p:sp>
        <p:nvSpPr>
          <p:cNvPr id="96" name="pole tekstowe 95">
            <a:extLst>
              <a:ext uri="{FF2B5EF4-FFF2-40B4-BE49-F238E27FC236}">
                <a16:creationId xmlns:a16="http://schemas.microsoft.com/office/drawing/2014/main" xmlns="" id="{39ECA724-4164-4079-8844-03AA31554084}"/>
              </a:ext>
            </a:extLst>
          </p:cNvPr>
          <p:cNvSpPr txBox="1"/>
          <p:nvPr/>
        </p:nvSpPr>
        <p:spPr>
          <a:xfrm>
            <a:off x="8131267" y="3294008"/>
            <a:ext cx="1615843" cy="38020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WMDT – transport</a:t>
            </a:r>
          </a:p>
          <a:p>
            <a:pPr algn="ctr"/>
            <a:r>
              <a:rPr lang="pl-PL" sz="900" dirty="0">
                <a:solidFill>
                  <a:schemeClr val="tx1"/>
                </a:solidFill>
              </a:rPr>
              <a:t>wodny</a:t>
            </a:r>
          </a:p>
        </p:txBody>
      </p: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xmlns="" id="{9E301F73-78DA-47D9-8245-90A62F5F369F}"/>
              </a:ext>
            </a:extLst>
          </p:cNvPr>
          <p:cNvCxnSpPr/>
          <p:nvPr/>
        </p:nvCxnSpPr>
        <p:spPr>
          <a:xfrm flipV="1">
            <a:off x="1838323" y="1866460"/>
            <a:ext cx="612947" cy="215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ze strzałką 41">
            <a:extLst>
              <a:ext uri="{FF2B5EF4-FFF2-40B4-BE49-F238E27FC236}">
                <a16:creationId xmlns:a16="http://schemas.microsoft.com/office/drawing/2014/main" xmlns="" id="{36D1EA15-79E7-4ED1-ADCE-B09BC886D49B}"/>
              </a:ext>
            </a:extLst>
          </p:cNvPr>
          <p:cNvCxnSpPr/>
          <p:nvPr/>
        </p:nvCxnSpPr>
        <p:spPr>
          <a:xfrm flipV="1">
            <a:off x="1838324" y="2703150"/>
            <a:ext cx="596946" cy="1537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ze strzałką 43">
            <a:extLst>
              <a:ext uri="{FF2B5EF4-FFF2-40B4-BE49-F238E27FC236}">
                <a16:creationId xmlns:a16="http://schemas.microsoft.com/office/drawing/2014/main" xmlns="" id="{E599EF10-4BCF-4AA2-B90B-B89881F1EAC6}"/>
              </a:ext>
            </a:extLst>
          </p:cNvPr>
          <p:cNvCxnSpPr>
            <a:stCxn id="12" idx="3"/>
          </p:cNvCxnSpPr>
          <p:nvPr/>
        </p:nvCxnSpPr>
        <p:spPr>
          <a:xfrm flipV="1">
            <a:off x="1838323" y="4024110"/>
            <a:ext cx="596947" cy="39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ze strzałką 57">
            <a:extLst>
              <a:ext uri="{FF2B5EF4-FFF2-40B4-BE49-F238E27FC236}">
                <a16:creationId xmlns:a16="http://schemas.microsoft.com/office/drawing/2014/main" xmlns="" id="{68EF521F-83C1-4B30-93EB-6EC6DB3EDFD6}"/>
              </a:ext>
            </a:extLst>
          </p:cNvPr>
          <p:cNvCxnSpPr/>
          <p:nvPr/>
        </p:nvCxnSpPr>
        <p:spPr>
          <a:xfrm>
            <a:off x="1838324" y="4820293"/>
            <a:ext cx="6323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Łącznik prosty ze strzałką 108">
            <a:extLst>
              <a:ext uri="{FF2B5EF4-FFF2-40B4-BE49-F238E27FC236}">
                <a16:creationId xmlns:a16="http://schemas.microsoft.com/office/drawing/2014/main" xmlns="" id="{F7FD7687-EBE2-4F98-A61C-EC7479D0DA26}"/>
              </a:ext>
            </a:extLst>
          </p:cNvPr>
          <p:cNvCxnSpPr>
            <a:stCxn id="70" idx="3"/>
            <a:endCxn id="67" idx="1"/>
          </p:cNvCxnSpPr>
          <p:nvPr/>
        </p:nvCxnSpPr>
        <p:spPr>
          <a:xfrm flipV="1">
            <a:off x="4111731" y="3275011"/>
            <a:ext cx="533618" cy="374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Łącznik prosty ze strzałką 117">
            <a:extLst>
              <a:ext uri="{FF2B5EF4-FFF2-40B4-BE49-F238E27FC236}">
                <a16:creationId xmlns:a16="http://schemas.microsoft.com/office/drawing/2014/main" xmlns="" id="{2910FE36-42D9-474F-B967-655C5E5B524A}"/>
              </a:ext>
            </a:extLst>
          </p:cNvPr>
          <p:cNvCxnSpPr>
            <a:cxnSpLocks/>
            <a:stCxn id="68" idx="3"/>
          </p:cNvCxnSpPr>
          <p:nvPr/>
        </p:nvCxnSpPr>
        <p:spPr>
          <a:xfrm>
            <a:off x="7205024" y="1446125"/>
            <a:ext cx="936352" cy="94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Łącznik prosty ze strzałką 120">
            <a:extLst>
              <a:ext uri="{FF2B5EF4-FFF2-40B4-BE49-F238E27FC236}">
                <a16:creationId xmlns:a16="http://schemas.microsoft.com/office/drawing/2014/main" xmlns="" id="{F55F69AD-7502-47E3-8A9D-1C913B1F91FE}"/>
              </a:ext>
            </a:extLst>
          </p:cNvPr>
          <p:cNvCxnSpPr>
            <a:stCxn id="45" idx="3"/>
          </p:cNvCxnSpPr>
          <p:nvPr/>
        </p:nvCxnSpPr>
        <p:spPr>
          <a:xfrm flipV="1">
            <a:off x="7201349" y="1811617"/>
            <a:ext cx="940027" cy="97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pole tekstowe 46">
            <a:extLst>
              <a:ext uri="{FF2B5EF4-FFF2-40B4-BE49-F238E27FC236}">
                <a16:creationId xmlns:a16="http://schemas.microsoft.com/office/drawing/2014/main" xmlns="" id="{B822E56D-673D-4032-AEC5-B31F318D4D2C}"/>
              </a:ext>
            </a:extLst>
          </p:cNvPr>
          <p:cNvSpPr txBox="1"/>
          <p:nvPr/>
        </p:nvSpPr>
        <p:spPr>
          <a:xfrm>
            <a:off x="10525034" y="2619341"/>
            <a:ext cx="1468916" cy="742763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Usunięcie z wykazu projektów dużych interwencji </a:t>
            </a:r>
            <a:r>
              <a:rPr lang="pl-PL" sz="800" i="1" dirty="0">
                <a:solidFill>
                  <a:schemeClr val="tx1"/>
                </a:solidFill>
              </a:rPr>
              <a:t>Rewitalizacja regionalnej linii kolejowej 210 na odcinku Szczecinek-Runowo Pomorski</a:t>
            </a:r>
            <a:endParaRPr lang="pl-PL" sz="800" dirty="0">
              <a:solidFill>
                <a:schemeClr val="tx1"/>
              </a:solidFill>
            </a:endParaRPr>
          </a:p>
        </p:txBody>
      </p:sp>
      <p:sp>
        <p:nvSpPr>
          <p:cNvPr id="48" name="pole tekstowe 47">
            <a:extLst>
              <a:ext uri="{FF2B5EF4-FFF2-40B4-BE49-F238E27FC236}">
                <a16:creationId xmlns:a16="http://schemas.microsoft.com/office/drawing/2014/main" xmlns="" id="{0DBBCA5A-5CC6-477B-9AAB-4B02BCB26439}"/>
              </a:ext>
            </a:extLst>
          </p:cNvPr>
          <p:cNvSpPr txBox="1"/>
          <p:nvPr/>
        </p:nvSpPr>
        <p:spPr>
          <a:xfrm>
            <a:off x="10525034" y="4324151"/>
            <a:ext cx="1468917" cy="738252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Zmiana metodologii liczenia wskaźnika </a:t>
            </a:r>
            <a:r>
              <a:rPr lang="pl-PL" sz="800" i="1" dirty="0">
                <a:solidFill>
                  <a:schemeClr val="tx1"/>
                </a:solidFill>
              </a:rPr>
              <a:t>Liczba zakupionych lub zmodernizowanych jednostek taboru kolejowego</a:t>
            </a: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xmlns="" id="{99B4D510-9BDD-4B9F-8037-B122E0BFAD54}"/>
              </a:ext>
            </a:extLst>
          </p:cNvPr>
          <p:cNvSpPr txBox="1"/>
          <p:nvPr/>
        </p:nvSpPr>
        <p:spPr>
          <a:xfrm>
            <a:off x="10530246" y="5151463"/>
            <a:ext cx="1463706" cy="948745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800" dirty="0">
                <a:solidFill>
                  <a:schemeClr val="tx1"/>
                </a:solidFill>
              </a:rPr>
              <a:t>Niezrealizowanie planowanej inwestycji (</a:t>
            </a:r>
            <a:r>
              <a:rPr lang="pl-PL" sz="800" dirty="0" err="1">
                <a:solidFill>
                  <a:schemeClr val="tx1"/>
                </a:solidFill>
              </a:rPr>
              <a:t>POIiŚ</a:t>
            </a:r>
            <a:r>
              <a:rPr lang="pl-PL" sz="800" dirty="0">
                <a:solidFill>
                  <a:schemeClr val="tx1"/>
                </a:solidFill>
              </a:rPr>
              <a:t>) na linii kolejowej C-E 59 na odcinku Wrocław Brochów/ </a:t>
            </a:r>
            <a:r>
              <a:rPr lang="pl-PL" sz="800" dirty="0" err="1">
                <a:solidFill>
                  <a:schemeClr val="tx1"/>
                </a:solidFill>
              </a:rPr>
              <a:t>Grabiszyn</a:t>
            </a:r>
            <a:r>
              <a:rPr lang="pl-PL" sz="800" dirty="0">
                <a:solidFill>
                  <a:schemeClr val="tx1"/>
                </a:solidFill>
              </a:rPr>
              <a:t> – Głogów – Zielona Góra – Rzepin – Szczecin Podjuchy</a:t>
            </a:r>
            <a:endParaRPr lang="pl-PL" sz="800" i="1" dirty="0">
              <a:solidFill>
                <a:schemeClr val="tx1"/>
              </a:solidFill>
            </a:endParaRPr>
          </a:p>
        </p:txBody>
      </p:sp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xmlns="" id="{B8D03971-058D-49F4-A51A-8689172BA346}"/>
              </a:ext>
            </a:extLst>
          </p:cNvPr>
          <p:cNvCxnSpPr/>
          <p:nvPr/>
        </p:nvCxnSpPr>
        <p:spPr>
          <a:xfrm flipH="1">
            <a:off x="9747110" y="1368704"/>
            <a:ext cx="760547" cy="239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xmlns="" id="{EEBC5E15-E334-434E-9646-C6E26A0C5D08}"/>
              </a:ext>
            </a:extLst>
          </p:cNvPr>
          <p:cNvCxnSpPr>
            <a:cxnSpLocks/>
          </p:cNvCxnSpPr>
          <p:nvPr/>
        </p:nvCxnSpPr>
        <p:spPr>
          <a:xfrm flipH="1">
            <a:off x="9747110" y="1488095"/>
            <a:ext cx="760546" cy="1011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xmlns="" id="{B14A3D45-48A1-4531-B407-75C8170E6EF1}"/>
              </a:ext>
            </a:extLst>
          </p:cNvPr>
          <p:cNvCxnSpPr>
            <a:stCxn id="32" idx="1"/>
            <a:endCxn id="96" idx="3"/>
          </p:cNvCxnSpPr>
          <p:nvPr/>
        </p:nvCxnSpPr>
        <p:spPr>
          <a:xfrm flipH="1">
            <a:off x="9747110" y="2181478"/>
            <a:ext cx="786195" cy="1302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xmlns="" id="{7D6AB3E7-6ED8-4E5B-887E-FFC557CB8415}"/>
              </a:ext>
            </a:extLst>
          </p:cNvPr>
          <p:cNvCxnSpPr>
            <a:stCxn id="47" idx="1"/>
          </p:cNvCxnSpPr>
          <p:nvPr/>
        </p:nvCxnSpPr>
        <p:spPr>
          <a:xfrm flipH="1" flipV="1">
            <a:off x="9747110" y="1856009"/>
            <a:ext cx="777924" cy="1134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ze strzałką 23">
            <a:extLst>
              <a:ext uri="{FF2B5EF4-FFF2-40B4-BE49-F238E27FC236}">
                <a16:creationId xmlns:a16="http://schemas.microsoft.com/office/drawing/2014/main" xmlns="" id="{1AE77B4D-086F-4EC5-BBD5-AC724179241B}"/>
              </a:ext>
            </a:extLst>
          </p:cNvPr>
          <p:cNvCxnSpPr>
            <a:cxnSpLocks/>
          </p:cNvCxnSpPr>
          <p:nvPr/>
        </p:nvCxnSpPr>
        <p:spPr>
          <a:xfrm flipH="1" flipV="1">
            <a:off x="7201349" y="1993780"/>
            <a:ext cx="3322850" cy="2413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538" y="6390091"/>
            <a:ext cx="46704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xmlns="" id="{7D6AB3E7-6ED8-4E5B-887E-FFC557CB8415}"/>
              </a:ext>
            </a:extLst>
          </p:cNvPr>
          <p:cNvCxnSpPr/>
          <p:nvPr/>
        </p:nvCxnSpPr>
        <p:spPr>
          <a:xfrm flipH="1" flipV="1">
            <a:off x="9516141" y="1866461"/>
            <a:ext cx="1017164" cy="164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56666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285</Words>
  <Application>Microsoft Office PowerPoint</Application>
  <PresentationFormat>Niestandardowy</PresentationFormat>
  <Paragraphs>39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Zosia Bieńkowska</dc:creator>
  <cp:lastModifiedBy>Beata Tomczak</cp:lastModifiedBy>
  <cp:revision>48</cp:revision>
  <dcterms:created xsi:type="dcterms:W3CDTF">2018-11-21T11:39:11Z</dcterms:created>
  <dcterms:modified xsi:type="dcterms:W3CDTF">2019-04-18T10:59:04Z</dcterms:modified>
</cp:coreProperties>
</file>