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3A9E3"/>
    <a:srgbClr val="FEF6F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018" autoAdjust="0"/>
    <p:restoredTop sz="94660" autoAdjust="0"/>
  </p:normalViewPr>
  <p:slideViewPr>
    <p:cSldViewPr snapToGrid="0">
      <p:cViewPr>
        <p:scale>
          <a:sx n="100" d="100"/>
          <a:sy n="100" d="100"/>
        </p:scale>
        <p:origin x="432" y="128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xmlns="" id="{513B66A7-115B-4478-88A9-4C1DE537F25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xmlns="" id="{7B41C22C-84BD-4CCB-9E16-4985177F5DE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xmlns="" id="{0E05AA0F-F67C-48F1-9FE7-86C6F19B48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xmlns="" id="{75CB2DB6-35C3-4935-9FB5-9174168272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xmlns="" id="{2EF7793C-42BE-45D6-A1DA-70F4D9ACA8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77878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xmlns="" id="{88304AA2-B7AE-4991-A93D-B04458FBC7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xmlns="" id="{50D9914E-FE9E-471D-9FE1-7ACC0F7E6A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xmlns="" id="{F76473CD-1B64-4900-B0D7-7260160CE9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xmlns="" id="{291FCA07-AEE4-4155-BC33-ACA5C2D94D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xmlns="" id="{5EAC33AE-CB80-43CB-9A6E-58124E33C2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648307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xmlns="" id="{3614B1F4-A6F6-4278-B35F-8D0BCCD536A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xmlns="" id="{745B1740-93F1-4B43-AFC8-AF5762E0F99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xmlns="" id="{AFF32A64-76FE-49B4-9065-AA203D9511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xmlns="" id="{D7F60C12-8524-49CD-A53E-E683702EA7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xmlns="" id="{B3EB49C0-569A-4379-93CF-A1B85DF550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86528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xmlns="" id="{1D65B6AB-A6FF-48CB-9B04-7C918DEB8E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xmlns="" id="{2D022065-3A62-468A-BC06-9349095876E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xmlns="" id="{951E388F-84E6-418A-9AB4-D85D1245A8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xmlns="" id="{CE54AB44-CF43-41D0-9821-655FBC45B4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xmlns="" id="{8CB35E56-22ED-42B3-B02A-4DE2558548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48138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xmlns="" id="{C09E251D-68B9-4CEA-A565-C5DDC7AD6C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xmlns="" id="{791D9C0E-8CD1-4A00-B622-0267A6ABC4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xmlns="" id="{A957EE4B-C87C-4424-A88C-112A73C2A2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xmlns="" id="{A2F1C060-1BEB-4F50-89A6-B95D840F0A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xmlns="" id="{E17B0843-B733-47C1-9E0F-056681D73B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850874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xmlns="" id="{9CA14513-B253-4D7B-9E93-006E177897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xmlns="" id="{BE3015BE-479E-4B39-85A1-5AA5E11E455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xmlns="" id="{89EB0599-0748-424E-8697-2BFED01891A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xmlns="" id="{6371A13E-71C7-4F5D-A260-89C6ED414B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xmlns="" id="{B3C9315B-914A-4A25-AC82-C969B48976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xmlns="" id="{6CFDB80F-C269-4F7E-9733-4E560D6B1B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28300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xmlns="" id="{94D5A95F-C087-481D-A364-32540775B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xmlns="" id="{A69787D5-2C71-4DED-8C07-AA895665FEE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xmlns="" id="{74D8E94F-7AA8-4369-BF55-F240C465285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xmlns="" id="{E0FD08B1-5263-4D95-B69E-C041CEE7CD9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xmlns="" id="{393F217C-7CC2-412F-8365-758B7E8E218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xmlns="" id="{0DBED16B-B4BB-4001-8C59-7FE40B226E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xmlns="" id="{90A574A9-AD4D-433C-B6C2-1A3DF54695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xmlns="" id="{09246584-E58C-4D6F-8A32-896A7AB298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309088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xmlns="" id="{124CFA67-FE0C-401C-919B-DF5CA5EAD5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xmlns="" id="{43A56116-12F7-4739-81EA-83B4D24CA2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xmlns="" id="{48DAA23E-696D-4BB2-B893-B79D39071B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xmlns="" id="{41139925-2D84-4028-BBC6-0AA523F619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470570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xmlns="" id="{8EC7EC3A-DCE7-4321-B28A-8F87D9CE04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xmlns="" id="{ACC26113-0629-44B1-938A-230E315AA7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xmlns="" id="{EF7BBC70-A6E8-4F96-9323-7EBD84CE2B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341942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xmlns="" id="{B23A71E0-D711-4691-9022-9DA67A69E4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xmlns="" id="{FE6F1322-5A5F-4273-B2D7-5CB0F2C6B7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xmlns="" id="{9BD9B5EA-E2FB-492D-BB87-D1C7E9DBCCF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xmlns="" id="{3880CB5D-02AE-4D63-AD33-1839338775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xmlns="" id="{99039B9B-6491-4681-AC81-69D4257073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xmlns="" id="{1F31DB4B-76F5-4B21-8DBB-47CB675D4B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2638976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xmlns="" id="{4225ECDB-5C83-43FE-9DD4-825BD56168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xmlns="" id="{BB401275-5502-416F-B8BB-6AB2205BCD4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xmlns="" id="{5D7A53D1-245E-4B13-9730-C68254B5A86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xmlns="" id="{A8BB8632-CF5C-4BE5-8FE5-354FC66E1C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xmlns="" id="{A186D1E5-3237-4CA2-B9AF-4E1A16A55B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xmlns="" id="{9AB60536-4815-426D-9B60-5E00728629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138269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xmlns="" id="{CB0403FA-FA1C-4CFD-A474-74E2FAF52F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xmlns="" id="{39E30B61-FE12-4B3B-ABD3-E78D1071953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xmlns="" id="{69572EB1-4C42-4F22-97FD-F9338CA0E2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E5A0EE-8A46-4E64-9095-971C5659AF86}" type="datetimeFigureOut">
              <a:rPr lang="pl-PL" smtClean="0"/>
              <a:t>18.04.2019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xmlns="" id="{28A83E56-93E4-47C6-900A-8FD0E2AD528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xmlns="" id="{A478AE57-D23D-463A-8DC2-0E567F2419C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CC6F0E-BC86-43CF-8C57-1F2D5519107A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267415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ole tekstowe 3">
            <a:extLst>
              <a:ext uri="{FF2B5EF4-FFF2-40B4-BE49-F238E27FC236}">
                <a16:creationId xmlns:a16="http://schemas.microsoft.com/office/drawing/2014/main" xmlns="" id="{A70B6BB6-1C9A-43A1-9480-5EFB9FB1C993}"/>
              </a:ext>
            </a:extLst>
          </p:cNvPr>
          <p:cNvSpPr txBox="1"/>
          <p:nvPr/>
        </p:nvSpPr>
        <p:spPr>
          <a:xfrm>
            <a:off x="234183" y="727309"/>
            <a:ext cx="1604141" cy="471677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pl-PL" sz="1050" b="1" dirty="0"/>
              <a:t>Potrzeby społeczno-gospodarcze</a:t>
            </a:r>
          </a:p>
        </p:txBody>
      </p:sp>
      <p:sp>
        <p:nvSpPr>
          <p:cNvPr id="6" name="pole tekstowe 5">
            <a:extLst>
              <a:ext uri="{FF2B5EF4-FFF2-40B4-BE49-F238E27FC236}">
                <a16:creationId xmlns:a16="http://schemas.microsoft.com/office/drawing/2014/main" xmlns="" id="{A2DF13EA-FCE5-46AD-A32D-C1FC40C2CE7F}"/>
              </a:ext>
            </a:extLst>
          </p:cNvPr>
          <p:cNvSpPr txBox="1"/>
          <p:nvPr/>
        </p:nvSpPr>
        <p:spPr>
          <a:xfrm>
            <a:off x="2444889" y="727309"/>
            <a:ext cx="1660385" cy="471678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Typ interwencji</a:t>
            </a:r>
          </a:p>
        </p:txBody>
      </p:sp>
      <p:sp>
        <p:nvSpPr>
          <p:cNvPr id="9" name="pole tekstowe 8">
            <a:extLst>
              <a:ext uri="{FF2B5EF4-FFF2-40B4-BE49-F238E27FC236}">
                <a16:creationId xmlns:a16="http://schemas.microsoft.com/office/drawing/2014/main" xmlns="" id="{57356683-BB11-4023-98C0-F601398B22A2}"/>
              </a:ext>
            </a:extLst>
          </p:cNvPr>
          <p:cNvSpPr txBox="1"/>
          <p:nvPr/>
        </p:nvSpPr>
        <p:spPr>
          <a:xfrm>
            <a:off x="8120688" y="756991"/>
            <a:ext cx="1626422" cy="441996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Rezultat strategiczny</a:t>
            </a:r>
          </a:p>
        </p:txBody>
      </p:sp>
      <p:sp>
        <p:nvSpPr>
          <p:cNvPr id="10" name="pole tekstowe 9">
            <a:extLst>
              <a:ext uri="{FF2B5EF4-FFF2-40B4-BE49-F238E27FC236}">
                <a16:creationId xmlns:a16="http://schemas.microsoft.com/office/drawing/2014/main" xmlns="" id="{577DE364-DB2C-4598-9E0E-A4F48EDB2F09}"/>
              </a:ext>
            </a:extLst>
          </p:cNvPr>
          <p:cNvSpPr txBox="1"/>
          <p:nvPr/>
        </p:nvSpPr>
        <p:spPr>
          <a:xfrm>
            <a:off x="10530246" y="748593"/>
            <a:ext cx="1463706" cy="441079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Czynniki zewnętrzne</a:t>
            </a:r>
          </a:p>
        </p:txBody>
      </p:sp>
      <p:sp>
        <p:nvSpPr>
          <p:cNvPr id="12" name="pole tekstowe 11">
            <a:extLst>
              <a:ext uri="{FF2B5EF4-FFF2-40B4-BE49-F238E27FC236}">
                <a16:creationId xmlns:a16="http://schemas.microsoft.com/office/drawing/2014/main" xmlns="" id="{F8444FC2-5301-4146-BA96-03F99B701597}"/>
              </a:ext>
            </a:extLst>
          </p:cNvPr>
          <p:cNvSpPr txBox="1"/>
          <p:nvPr/>
        </p:nvSpPr>
        <p:spPr>
          <a:xfrm>
            <a:off x="253351" y="4024110"/>
            <a:ext cx="1584972" cy="796183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Zwiększenie liczby mieszkańców regionu korzystających z innych niż indywidualny środków transportu</a:t>
            </a:r>
          </a:p>
        </p:txBody>
      </p:sp>
      <p:sp>
        <p:nvSpPr>
          <p:cNvPr id="16" name="pole tekstowe 15">
            <a:extLst>
              <a:ext uri="{FF2B5EF4-FFF2-40B4-BE49-F238E27FC236}">
                <a16:creationId xmlns:a16="http://schemas.microsoft.com/office/drawing/2014/main" xmlns="" id="{5606DC27-0FB4-49FE-B422-CEA4491A0AF4}"/>
              </a:ext>
            </a:extLst>
          </p:cNvPr>
          <p:cNvSpPr txBox="1"/>
          <p:nvPr/>
        </p:nvSpPr>
        <p:spPr>
          <a:xfrm>
            <a:off x="2470639" y="1463684"/>
            <a:ext cx="1641092" cy="611688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Wsparcie inwestycji w infrastrukturę -  transport kolejowy (Działanie 5.5 , PI 7d</a:t>
            </a:r>
            <a:r>
              <a:rPr lang="pl-PL" sz="900" dirty="0" smtClean="0"/>
              <a:t>)</a:t>
            </a:r>
            <a:endParaRPr lang="pl-PL" sz="900" dirty="0"/>
          </a:p>
          <a:p>
            <a:endParaRPr lang="pl-PL" sz="900" dirty="0"/>
          </a:p>
          <a:p>
            <a:endParaRPr lang="pl-PL" sz="900" dirty="0"/>
          </a:p>
          <a:p>
            <a:endParaRPr lang="pl-PL" sz="900" dirty="0"/>
          </a:p>
        </p:txBody>
      </p:sp>
      <p:sp>
        <p:nvSpPr>
          <p:cNvPr id="17" name="pole tekstowe 16">
            <a:extLst>
              <a:ext uri="{FF2B5EF4-FFF2-40B4-BE49-F238E27FC236}">
                <a16:creationId xmlns:a16="http://schemas.microsoft.com/office/drawing/2014/main" xmlns="" id="{722BF5E4-6858-4A94-80D5-61AD14548ECC}"/>
              </a:ext>
            </a:extLst>
          </p:cNvPr>
          <p:cNvSpPr txBox="1"/>
          <p:nvPr/>
        </p:nvSpPr>
        <p:spPr>
          <a:xfrm>
            <a:off x="2444890" y="4313763"/>
            <a:ext cx="1660385" cy="658288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Wsparcie inwestycji w infrastrukturę - transport wodny śródlądowy (Działanie 5.7,  PI 7c)</a:t>
            </a:r>
          </a:p>
        </p:txBody>
      </p:sp>
      <p:sp>
        <p:nvSpPr>
          <p:cNvPr id="32" name="pole tekstowe 31">
            <a:extLst>
              <a:ext uri="{FF2B5EF4-FFF2-40B4-BE49-F238E27FC236}">
                <a16:creationId xmlns:a16="http://schemas.microsoft.com/office/drawing/2014/main" xmlns="" id="{B3F5BA8F-CB0D-4275-BFDD-45F0AAC2BAC4}"/>
              </a:ext>
            </a:extLst>
          </p:cNvPr>
          <p:cNvSpPr txBox="1"/>
          <p:nvPr/>
        </p:nvSpPr>
        <p:spPr>
          <a:xfrm>
            <a:off x="10533305" y="1831127"/>
            <a:ext cx="1452373" cy="700701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800" dirty="0">
                <a:solidFill>
                  <a:schemeClr val="tx1"/>
                </a:solidFill>
              </a:rPr>
              <a:t>Rezygnacja beneficjenta z pogłębienia toru wodnego rzeki </a:t>
            </a:r>
            <a:r>
              <a:rPr lang="pl-PL" sz="800" dirty="0" err="1">
                <a:solidFill>
                  <a:schemeClr val="tx1"/>
                </a:solidFill>
              </a:rPr>
              <a:t>Gunica</a:t>
            </a:r>
            <a:r>
              <a:rPr lang="pl-PL" sz="800" dirty="0">
                <a:solidFill>
                  <a:schemeClr val="tx1"/>
                </a:solidFill>
              </a:rPr>
              <a:t>, niezgodne z założeniami  oddziaływanie inwestycji </a:t>
            </a:r>
            <a:r>
              <a:rPr lang="pl-PL" sz="800" dirty="0" err="1">
                <a:solidFill>
                  <a:schemeClr val="tx1"/>
                </a:solidFill>
              </a:rPr>
              <a:t>POIiŚ</a:t>
            </a:r>
            <a:r>
              <a:rPr lang="pl-PL" sz="800" dirty="0">
                <a:solidFill>
                  <a:schemeClr val="tx1"/>
                </a:solidFill>
              </a:rPr>
              <a:t> 2007-2013</a:t>
            </a:r>
          </a:p>
        </p:txBody>
      </p:sp>
      <p:sp>
        <p:nvSpPr>
          <p:cNvPr id="33" name="pole tekstowe 32">
            <a:extLst>
              <a:ext uri="{FF2B5EF4-FFF2-40B4-BE49-F238E27FC236}">
                <a16:creationId xmlns:a16="http://schemas.microsoft.com/office/drawing/2014/main" xmlns="" id="{A8FF26F4-5A3C-4AAE-AF1F-684793789315}"/>
              </a:ext>
            </a:extLst>
          </p:cNvPr>
          <p:cNvSpPr txBox="1"/>
          <p:nvPr/>
        </p:nvSpPr>
        <p:spPr>
          <a:xfrm>
            <a:off x="10533305" y="3473891"/>
            <a:ext cx="1460645" cy="766465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800" dirty="0">
                <a:solidFill>
                  <a:schemeClr val="tx1"/>
                </a:solidFill>
              </a:rPr>
              <a:t>Niewystarczające przygotowanie beneficjenta PKP PLK S.A. do realizacji zaplanowanych w RPO WZ 2014-2020 inwestycji liniowych</a:t>
            </a:r>
          </a:p>
        </p:txBody>
      </p:sp>
      <p:cxnSp>
        <p:nvCxnSpPr>
          <p:cNvPr id="53" name="Łącznik prosty ze strzałką 52">
            <a:extLst>
              <a:ext uri="{FF2B5EF4-FFF2-40B4-BE49-F238E27FC236}">
                <a16:creationId xmlns:a16="http://schemas.microsoft.com/office/drawing/2014/main" xmlns="" id="{123AEE17-AE89-489B-A3EC-59CC60CBB90E}"/>
              </a:ext>
            </a:extLst>
          </p:cNvPr>
          <p:cNvCxnSpPr>
            <a:cxnSpLocks/>
          </p:cNvCxnSpPr>
          <p:nvPr/>
        </p:nvCxnSpPr>
        <p:spPr>
          <a:xfrm flipV="1">
            <a:off x="4111731" y="2932629"/>
            <a:ext cx="549498" cy="34238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Łącznik prosty ze strzałką 53">
            <a:extLst>
              <a:ext uri="{FF2B5EF4-FFF2-40B4-BE49-F238E27FC236}">
                <a16:creationId xmlns:a16="http://schemas.microsoft.com/office/drawing/2014/main" xmlns="" id="{7CFF6D10-B833-463D-AA3D-FE0DEFD5A4A1}"/>
              </a:ext>
            </a:extLst>
          </p:cNvPr>
          <p:cNvCxnSpPr>
            <a:cxnSpLocks/>
            <a:endCxn id="46" idx="1"/>
          </p:cNvCxnSpPr>
          <p:nvPr/>
        </p:nvCxnSpPr>
        <p:spPr>
          <a:xfrm flipV="1">
            <a:off x="4111731" y="4372587"/>
            <a:ext cx="543984" cy="1795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pole tekstowe 1"/>
          <p:cNvSpPr txBox="1"/>
          <p:nvPr/>
        </p:nvSpPr>
        <p:spPr>
          <a:xfrm>
            <a:off x="1602297" y="100455"/>
            <a:ext cx="924743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l-PL" sz="1400" b="1" dirty="0"/>
              <a:t>Oś Priorytetowa </a:t>
            </a:r>
            <a:r>
              <a:rPr lang="pl-PL" sz="1600" b="1" dirty="0"/>
              <a:t>V Zrównoważony transport - </a:t>
            </a:r>
            <a:r>
              <a:rPr lang="pl-PL" sz="1400" b="1" dirty="0"/>
              <a:t>EFRR (CT7)</a:t>
            </a:r>
          </a:p>
        </p:txBody>
      </p:sp>
      <p:sp>
        <p:nvSpPr>
          <p:cNvPr id="69" name="pole tekstowe 68">
            <a:extLst>
              <a:ext uri="{FF2B5EF4-FFF2-40B4-BE49-F238E27FC236}">
                <a16:creationId xmlns:a16="http://schemas.microsoft.com/office/drawing/2014/main" xmlns="" id="{F8444FC2-5301-4146-BA96-03F99B701597}"/>
              </a:ext>
            </a:extLst>
          </p:cNvPr>
          <p:cNvSpPr txBox="1"/>
          <p:nvPr/>
        </p:nvSpPr>
        <p:spPr>
          <a:xfrm>
            <a:off x="253350" y="1368704"/>
            <a:ext cx="1584973" cy="885825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Polepszenie połączeń komunikacyjnych pomiędzy ośrodkami wzrostu a centralną częścią województwa</a:t>
            </a:r>
          </a:p>
        </p:txBody>
      </p:sp>
      <p:sp>
        <p:nvSpPr>
          <p:cNvPr id="70" name="pole tekstowe 69">
            <a:extLst>
              <a:ext uri="{FF2B5EF4-FFF2-40B4-BE49-F238E27FC236}">
                <a16:creationId xmlns:a16="http://schemas.microsoft.com/office/drawing/2014/main" xmlns="" id="{5606DC27-0FB4-49FE-B422-CEA4491A0AF4}"/>
              </a:ext>
            </a:extLst>
          </p:cNvPr>
          <p:cNvSpPr txBox="1"/>
          <p:nvPr/>
        </p:nvSpPr>
        <p:spPr>
          <a:xfrm>
            <a:off x="2445092" y="3192646"/>
            <a:ext cx="1666639" cy="91421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Wsparcie inwestycji w infrastrukturę - transport drogowy (Działanie 5.1 , PI 7b; Działanie 5.2 , PI 7b; Działanie 5.3 , PI 7b; Działanie 5.4 , PI 7b)</a:t>
            </a:r>
          </a:p>
          <a:p>
            <a:endParaRPr lang="pl-PL" sz="900" dirty="0"/>
          </a:p>
          <a:p>
            <a:endParaRPr lang="pl-PL" sz="900" dirty="0"/>
          </a:p>
          <a:p>
            <a:endParaRPr lang="pl-PL" sz="900" dirty="0"/>
          </a:p>
          <a:p>
            <a:endParaRPr lang="pl-PL" sz="900" dirty="0"/>
          </a:p>
          <a:p>
            <a:endParaRPr lang="pl-PL" sz="900" dirty="0"/>
          </a:p>
          <a:p>
            <a:endParaRPr lang="pl-PL" sz="900" dirty="0"/>
          </a:p>
        </p:txBody>
      </p:sp>
      <p:sp>
        <p:nvSpPr>
          <p:cNvPr id="74" name="pole tekstowe 73">
            <a:extLst>
              <a:ext uri="{FF2B5EF4-FFF2-40B4-BE49-F238E27FC236}">
                <a16:creationId xmlns:a16="http://schemas.microsoft.com/office/drawing/2014/main" xmlns="" id="{B3F5BA8F-CB0D-4275-BFDD-45F0AAC2BAC4}"/>
              </a:ext>
            </a:extLst>
          </p:cNvPr>
          <p:cNvSpPr txBox="1"/>
          <p:nvPr/>
        </p:nvSpPr>
        <p:spPr>
          <a:xfrm>
            <a:off x="243731" y="3324844"/>
            <a:ext cx="1594592" cy="364600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Zwiększenie przepustowości sieci drogowej województwa</a:t>
            </a:r>
          </a:p>
        </p:txBody>
      </p:sp>
      <p:cxnSp>
        <p:nvCxnSpPr>
          <p:cNvPr id="75" name="Łącznik prosty ze strzałką 74">
            <a:extLst>
              <a:ext uri="{FF2B5EF4-FFF2-40B4-BE49-F238E27FC236}">
                <a16:creationId xmlns:a16="http://schemas.microsoft.com/office/drawing/2014/main" xmlns="" id="{96189182-18F3-40AD-B05D-110F0CB66986}"/>
              </a:ext>
            </a:extLst>
          </p:cNvPr>
          <p:cNvCxnSpPr>
            <a:cxnSpLocks/>
          </p:cNvCxnSpPr>
          <p:nvPr/>
        </p:nvCxnSpPr>
        <p:spPr>
          <a:xfrm>
            <a:off x="1838324" y="1565391"/>
            <a:ext cx="6258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Łącznik prosty ze strzałką 76">
            <a:extLst>
              <a:ext uri="{FF2B5EF4-FFF2-40B4-BE49-F238E27FC236}">
                <a16:creationId xmlns:a16="http://schemas.microsoft.com/office/drawing/2014/main" xmlns="" id="{96189182-18F3-40AD-B05D-110F0CB66986}"/>
              </a:ext>
            </a:extLst>
          </p:cNvPr>
          <p:cNvCxnSpPr>
            <a:cxnSpLocks/>
          </p:cNvCxnSpPr>
          <p:nvPr/>
        </p:nvCxnSpPr>
        <p:spPr>
          <a:xfrm flipV="1">
            <a:off x="4105275" y="1866459"/>
            <a:ext cx="546409" cy="56578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pole tekstowe 44">
            <a:extLst>
              <a:ext uri="{FF2B5EF4-FFF2-40B4-BE49-F238E27FC236}">
                <a16:creationId xmlns:a16="http://schemas.microsoft.com/office/drawing/2014/main" xmlns="" id="{571AE202-36C0-4863-B0DE-E951C857E851}"/>
              </a:ext>
            </a:extLst>
          </p:cNvPr>
          <p:cNvSpPr txBox="1"/>
          <p:nvPr/>
        </p:nvSpPr>
        <p:spPr>
          <a:xfrm>
            <a:off x="4645349" y="1720467"/>
            <a:ext cx="2556000" cy="377807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Liczba zakupionych lub zmodernizowanych jednostek taboru kolejowego [szt.]</a:t>
            </a:r>
          </a:p>
        </p:txBody>
      </p:sp>
      <p:sp>
        <p:nvSpPr>
          <p:cNvPr id="46" name="pole tekstowe 45">
            <a:extLst>
              <a:ext uri="{FF2B5EF4-FFF2-40B4-BE49-F238E27FC236}">
                <a16:creationId xmlns:a16="http://schemas.microsoft.com/office/drawing/2014/main" xmlns="" id="{C0EA9EED-AD44-44A1-B44F-39A90D975656}"/>
              </a:ext>
            </a:extLst>
          </p:cNvPr>
          <p:cNvSpPr txBox="1"/>
          <p:nvPr/>
        </p:nvSpPr>
        <p:spPr>
          <a:xfrm>
            <a:off x="4655715" y="4193019"/>
            <a:ext cx="2556000" cy="35913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Całkowita długość ulepszonych lub utworzonych</a:t>
            </a:r>
          </a:p>
          <a:p>
            <a:r>
              <a:rPr lang="pl-PL" sz="900" dirty="0">
                <a:solidFill>
                  <a:schemeClr val="tx1"/>
                </a:solidFill>
              </a:rPr>
              <a:t>śródlądowych dróg wodnych (CI)</a:t>
            </a:r>
          </a:p>
        </p:txBody>
      </p:sp>
      <p:sp>
        <p:nvSpPr>
          <p:cNvPr id="59" name="pole tekstowe 58">
            <a:extLst>
              <a:ext uri="{FF2B5EF4-FFF2-40B4-BE49-F238E27FC236}">
                <a16:creationId xmlns:a16="http://schemas.microsoft.com/office/drawing/2014/main" xmlns="" id="{9710A456-5CE1-43FD-88C7-04558B09CC29}"/>
              </a:ext>
            </a:extLst>
          </p:cNvPr>
          <p:cNvSpPr txBox="1"/>
          <p:nvPr/>
        </p:nvSpPr>
        <p:spPr>
          <a:xfrm>
            <a:off x="4651684" y="745778"/>
            <a:ext cx="2555346" cy="441996"/>
          </a:xfrm>
          <a:prstGeom prst="rect">
            <a:avLst/>
          </a:prstGeom>
          <a:solidFill>
            <a:schemeClr val="accent1">
              <a:lumMod val="50000"/>
            </a:schemeClr>
          </a:soli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>
            <a:defPPr>
              <a:defRPr lang="pl-PL"/>
            </a:defPPr>
            <a:lvl1pPr algn="ctr">
              <a:defRPr sz="1100" b="1"/>
            </a:lvl1pPr>
          </a:lstStyle>
          <a:p>
            <a:r>
              <a:rPr lang="pl-PL" sz="1050" dirty="0"/>
              <a:t>Produkt</a:t>
            </a:r>
          </a:p>
        </p:txBody>
      </p:sp>
      <p:sp>
        <p:nvSpPr>
          <p:cNvPr id="63" name="pole tekstowe 62">
            <a:extLst>
              <a:ext uri="{FF2B5EF4-FFF2-40B4-BE49-F238E27FC236}">
                <a16:creationId xmlns:a16="http://schemas.microsoft.com/office/drawing/2014/main" xmlns="" id="{41EF88CB-C56B-4F4D-851C-0FA0AB15FEB8}"/>
              </a:ext>
            </a:extLst>
          </p:cNvPr>
          <p:cNvSpPr txBox="1"/>
          <p:nvPr/>
        </p:nvSpPr>
        <p:spPr>
          <a:xfrm>
            <a:off x="4651728" y="2809847"/>
            <a:ext cx="2556000" cy="231563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Całkowita długość nowych dróg (CI) [km]</a:t>
            </a:r>
          </a:p>
        </p:txBody>
      </p:sp>
      <p:sp>
        <p:nvSpPr>
          <p:cNvPr id="67" name="pole tekstowe 66">
            <a:extLst>
              <a:ext uri="{FF2B5EF4-FFF2-40B4-BE49-F238E27FC236}">
                <a16:creationId xmlns:a16="http://schemas.microsoft.com/office/drawing/2014/main" xmlns="" id="{DC3DE49C-1EC5-47FA-AF9C-159FD8F5D737}"/>
              </a:ext>
            </a:extLst>
          </p:cNvPr>
          <p:cNvSpPr txBox="1"/>
          <p:nvPr/>
        </p:nvSpPr>
        <p:spPr>
          <a:xfrm>
            <a:off x="4645349" y="3090153"/>
            <a:ext cx="2556000" cy="36971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Całkowita długość przebudowanych lub zmodernizowanych dróg (CI) [km]</a:t>
            </a:r>
          </a:p>
        </p:txBody>
      </p:sp>
      <p:sp>
        <p:nvSpPr>
          <p:cNvPr id="68" name="pole tekstowe 67">
            <a:extLst>
              <a:ext uri="{FF2B5EF4-FFF2-40B4-BE49-F238E27FC236}">
                <a16:creationId xmlns:a16="http://schemas.microsoft.com/office/drawing/2014/main" xmlns="" id="{DFE979C8-D640-4068-A938-C65EA5FBBC8D}"/>
              </a:ext>
            </a:extLst>
          </p:cNvPr>
          <p:cNvSpPr txBox="1"/>
          <p:nvPr/>
        </p:nvSpPr>
        <p:spPr>
          <a:xfrm>
            <a:off x="4649024" y="1266557"/>
            <a:ext cx="2556000" cy="359136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>
                <a:solidFill>
                  <a:schemeClr val="tx1"/>
                </a:solidFill>
              </a:rPr>
              <a:t>Całkowita długość przebudowanych lub zmodernizowanych linii kolejowych (CI) [km]</a:t>
            </a:r>
          </a:p>
        </p:txBody>
      </p:sp>
      <p:sp>
        <p:nvSpPr>
          <p:cNvPr id="76" name="pole tekstowe 75">
            <a:extLst>
              <a:ext uri="{FF2B5EF4-FFF2-40B4-BE49-F238E27FC236}">
                <a16:creationId xmlns:a16="http://schemas.microsoft.com/office/drawing/2014/main" xmlns="" id="{B0794B32-CA10-425A-A6FB-7ABB11285754}"/>
              </a:ext>
            </a:extLst>
          </p:cNvPr>
          <p:cNvSpPr txBox="1"/>
          <p:nvPr/>
        </p:nvSpPr>
        <p:spPr>
          <a:xfrm>
            <a:off x="2457726" y="2363022"/>
            <a:ext cx="1654005" cy="512639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Wsparcie inwestycji w tabor - transport kolejowy (Działanie 5.6 , PI 7d)</a:t>
            </a:r>
          </a:p>
          <a:p>
            <a:endParaRPr lang="pl-PL" sz="900" dirty="0"/>
          </a:p>
          <a:p>
            <a:endParaRPr lang="pl-PL" sz="900" dirty="0"/>
          </a:p>
          <a:p>
            <a:endParaRPr lang="pl-PL" sz="900" dirty="0"/>
          </a:p>
          <a:p>
            <a:endParaRPr lang="pl-PL" sz="900" dirty="0"/>
          </a:p>
        </p:txBody>
      </p:sp>
      <p:sp>
        <p:nvSpPr>
          <p:cNvPr id="81" name="pole tekstowe 80">
            <a:extLst>
              <a:ext uri="{FF2B5EF4-FFF2-40B4-BE49-F238E27FC236}">
                <a16:creationId xmlns:a16="http://schemas.microsoft.com/office/drawing/2014/main" xmlns="" id="{4A1AADA2-4CD8-42C3-87E1-55EAA18E4D1C}"/>
              </a:ext>
            </a:extLst>
          </p:cNvPr>
          <p:cNvSpPr txBox="1"/>
          <p:nvPr/>
        </p:nvSpPr>
        <p:spPr>
          <a:xfrm>
            <a:off x="253351" y="2537793"/>
            <a:ext cx="1584972" cy="538164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900" dirty="0"/>
              <a:t>Poprawa połączeń drogowych z obszarami inwestycyjnymi</a:t>
            </a:r>
          </a:p>
        </p:txBody>
      </p:sp>
      <p:cxnSp>
        <p:nvCxnSpPr>
          <p:cNvPr id="82" name="Łącznik prosty ze strzałką 81">
            <a:extLst>
              <a:ext uri="{FF2B5EF4-FFF2-40B4-BE49-F238E27FC236}">
                <a16:creationId xmlns:a16="http://schemas.microsoft.com/office/drawing/2014/main" xmlns="" id="{EDF7029F-AFE7-4AD9-8D84-0288FB0FF0B2}"/>
              </a:ext>
            </a:extLst>
          </p:cNvPr>
          <p:cNvCxnSpPr>
            <a:cxnSpLocks/>
          </p:cNvCxnSpPr>
          <p:nvPr/>
        </p:nvCxnSpPr>
        <p:spPr>
          <a:xfrm>
            <a:off x="1838323" y="2254529"/>
            <a:ext cx="599310" cy="98293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Łącznik prosty ze strzałką 93">
            <a:extLst>
              <a:ext uri="{FF2B5EF4-FFF2-40B4-BE49-F238E27FC236}">
                <a16:creationId xmlns:a16="http://schemas.microsoft.com/office/drawing/2014/main" xmlns="" id="{620A3656-CFAB-4B89-9390-9CCABDF259B8}"/>
              </a:ext>
            </a:extLst>
          </p:cNvPr>
          <p:cNvCxnSpPr>
            <a:cxnSpLocks/>
          </p:cNvCxnSpPr>
          <p:nvPr/>
        </p:nvCxnSpPr>
        <p:spPr>
          <a:xfrm>
            <a:off x="1838324" y="3053407"/>
            <a:ext cx="599309" cy="3776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Łącznik prosty ze strzałką 101">
            <a:extLst>
              <a:ext uri="{FF2B5EF4-FFF2-40B4-BE49-F238E27FC236}">
                <a16:creationId xmlns:a16="http://schemas.microsoft.com/office/drawing/2014/main" xmlns="" id="{34622E3F-9F56-4436-93EB-A13699705990}"/>
              </a:ext>
            </a:extLst>
          </p:cNvPr>
          <p:cNvCxnSpPr>
            <a:cxnSpLocks/>
          </p:cNvCxnSpPr>
          <p:nvPr/>
        </p:nvCxnSpPr>
        <p:spPr>
          <a:xfrm>
            <a:off x="1838324" y="1930715"/>
            <a:ext cx="625859" cy="5015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Łącznik prosty ze strzałką 103">
            <a:extLst>
              <a:ext uri="{FF2B5EF4-FFF2-40B4-BE49-F238E27FC236}">
                <a16:creationId xmlns:a16="http://schemas.microsoft.com/office/drawing/2014/main" xmlns="" id="{AF6571CF-3B75-444D-A940-ACDBCBFF098B}"/>
              </a:ext>
            </a:extLst>
          </p:cNvPr>
          <p:cNvCxnSpPr>
            <a:cxnSpLocks/>
          </p:cNvCxnSpPr>
          <p:nvPr/>
        </p:nvCxnSpPr>
        <p:spPr>
          <a:xfrm>
            <a:off x="1838324" y="3674210"/>
            <a:ext cx="625859" cy="1472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Łącznik prosty ze strzałką 193">
            <a:extLst>
              <a:ext uri="{FF2B5EF4-FFF2-40B4-BE49-F238E27FC236}">
                <a16:creationId xmlns:a16="http://schemas.microsoft.com/office/drawing/2014/main" xmlns="" id="{7D546B54-6537-4296-A67D-51015EFFF717}"/>
              </a:ext>
            </a:extLst>
          </p:cNvPr>
          <p:cNvCxnSpPr>
            <a:cxnSpLocks/>
            <a:stCxn id="16" idx="3"/>
            <a:endCxn id="68" idx="1"/>
          </p:cNvCxnSpPr>
          <p:nvPr/>
        </p:nvCxnSpPr>
        <p:spPr>
          <a:xfrm flipV="1">
            <a:off x="4111731" y="1446125"/>
            <a:ext cx="537293" cy="3234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Łącznik prosty ze strzałką 79">
            <a:extLst>
              <a:ext uri="{FF2B5EF4-FFF2-40B4-BE49-F238E27FC236}">
                <a16:creationId xmlns:a16="http://schemas.microsoft.com/office/drawing/2014/main" xmlns="" id="{97E81666-E490-4D98-9D07-02B549BA8085}"/>
              </a:ext>
            </a:extLst>
          </p:cNvPr>
          <p:cNvCxnSpPr>
            <a:cxnSpLocks/>
            <a:endCxn id="96" idx="1"/>
          </p:cNvCxnSpPr>
          <p:nvPr/>
        </p:nvCxnSpPr>
        <p:spPr>
          <a:xfrm flipV="1">
            <a:off x="7218727" y="3484109"/>
            <a:ext cx="912540" cy="87735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Łącznik prosty ze strzałką 85">
            <a:extLst>
              <a:ext uri="{FF2B5EF4-FFF2-40B4-BE49-F238E27FC236}">
                <a16:creationId xmlns:a16="http://schemas.microsoft.com/office/drawing/2014/main" xmlns="" id="{21457D47-439D-48BD-B832-C2A7F14DE55A}"/>
              </a:ext>
            </a:extLst>
          </p:cNvPr>
          <p:cNvCxnSpPr>
            <a:cxnSpLocks/>
          </p:cNvCxnSpPr>
          <p:nvPr/>
        </p:nvCxnSpPr>
        <p:spPr>
          <a:xfrm flipV="1">
            <a:off x="7201349" y="2703149"/>
            <a:ext cx="919339" cy="5718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Łącznik prosty ze strzałką 86">
            <a:extLst>
              <a:ext uri="{FF2B5EF4-FFF2-40B4-BE49-F238E27FC236}">
                <a16:creationId xmlns:a16="http://schemas.microsoft.com/office/drawing/2014/main" xmlns="" id="{D23D87F6-17CE-4838-ACF3-FDD49CB71BEC}"/>
              </a:ext>
            </a:extLst>
          </p:cNvPr>
          <p:cNvCxnSpPr>
            <a:cxnSpLocks/>
          </p:cNvCxnSpPr>
          <p:nvPr/>
        </p:nvCxnSpPr>
        <p:spPr>
          <a:xfrm flipV="1">
            <a:off x="7201349" y="2432241"/>
            <a:ext cx="919339" cy="5434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Dowolny kształt: kształt 84">
            <a:extLst>
              <a:ext uri="{FF2B5EF4-FFF2-40B4-BE49-F238E27FC236}">
                <a16:creationId xmlns:a16="http://schemas.microsoft.com/office/drawing/2014/main" xmlns="" id="{BD77F5A2-E6A3-4DFE-AB2F-A12723C73A41}"/>
              </a:ext>
            </a:extLst>
          </p:cNvPr>
          <p:cNvSpPr/>
          <p:nvPr/>
        </p:nvSpPr>
        <p:spPr>
          <a:xfrm>
            <a:off x="10530246" y="1311318"/>
            <a:ext cx="1463706" cy="457710"/>
          </a:xfrm>
          <a:custGeom>
            <a:avLst/>
            <a:gdLst>
              <a:gd name="connsiteX0" fmla="*/ 0 w 1474770"/>
              <a:gd name="connsiteY0" fmla="*/ 0 h 884862"/>
              <a:gd name="connsiteX1" fmla="*/ 1474770 w 1474770"/>
              <a:gd name="connsiteY1" fmla="*/ 0 h 884862"/>
              <a:gd name="connsiteX2" fmla="*/ 1474770 w 1474770"/>
              <a:gd name="connsiteY2" fmla="*/ 884862 h 884862"/>
              <a:gd name="connsiteX3" fmla="*/ 0 w 1474770"/>
              <a:gd name="connsiteY3" fmla="*/ 884862 h 884862"/>
              <a:gd name="connsiteX4" fmla="*/ 0 w 1474770"/>
              <a:gd name="connsiteY4" fmla="*/ 0 h 8848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74770" h="884862">
                <a:moveTo>
                  <a:pt x="0" y="0"/>
                </a:moveTo>
                <a:lnTo>
                  <a:pt x="1474770" y="0"/>
                </a:lnTo>
                <a:lnTo>
                  <a:pt x="1474770" y="884862"/>
                </a:lnTo>
                <a:lnTo>
                  <a:pt x="0" y="884862"/>
                </a:lnTo>
                <a:lnTo>
                  <a:pt x="0" y="0"/>
                </a:lnTo>
                <a:close/>
              </a:path>
            </a:pathLst>
          </a:cu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spcFirstLastPara="0" vert="horz" wrap="square" lIns="41910" tIns="41910" rIns="41910" bIns="41910" numCol="1" spcCol="1270" anchor="ctr" anchorCtr="0"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 defTabSz="4889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pl-PL" sz="900" kern="1200" dirty="0">
                <a:solidFill>
                  <a:schemeClr val="tx1"/>
                </a:solidFill>
              </a:rPr>
              <a:t>Wzrost cen materiałów i usług budowlanych</a:t>
            </a:r>
          </a:p>
        </p:txBody>
      </p:sp>
      <p:sp>
        <p:nvSpPr>
          <p:cNvPr id="89" name="pole tekstowe 88">
            <a:extLst>
              <a:ext uri="{FF2B5EF4-FFF2-40B4-BE49-F238E27FC236}">
                <a16:creationId xmlns:a16="http://schemas.microsoft.com/office/drawing/2014/main" xmlns="" id="{9631A9C0-3BD8-48D4-A10B-45B8282D3B82}"/>
              </a:ext>
            </a:extLst>
          </p:cNvPr>
          <p:cNvSpPr txBox="1"/>
          <p:nvPr/>
        </p:nvSpPr>
        <p:spPr>
          <a:xfrm>
            <a:off x="8131268" y="2352629"/>
            <a:ext cx="1615842" cy="380202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pPr algn="ctr"/>
            <a:r>
              <a:rPr lang="pl-PL" sz="900" dirty="0">
                <a:solidFill>
                  <a:schemeClr val="tx1"/>
                </a:solidFill>
              </a:rPr>
              <a:t>WMDT – transport</a:t>
            </a:r>
          </a:p>
          <a:p>
            <a:pPr algn="ctr"/>
            <a:r>
              <a:rPr lang="pl-PL" sz="900" dirty="0">
                <a:solidFill>
                  <a:schemeClr val="tx1"/>
                </a:solidFill>
              </a:rPr>
              <a:t>drogowy</a:t>
            </a:r>
          </a:p>
        </p:txBody>
      </p:sp>
      <p:sp>
        <p:nvSpPr>
          <p:cNvPr id="92" name="pole tekstowe 91">
            <a:extLst>
              <a:ext uri="{FF2B5EF4-FFF2-40B4-BE49-F238E27FC236}">
                <a16:creationId xmlns:a16="http://schemas.microsoft.com/office/drawing/2014/main" xmlns="" id="{4341AF2A-2837-45DC-BD58-541DF44905C4}"/>
              </a:ext>
            </a:extLst>
          </p:cNvPr>
          <p:cNvSpPr txBox="1"/>
          <p:nvPr/>
        </p:nvSpPr>
        <p:spPr>
          <a:xfrm>
            <a:off x="8141376" y="1475807"/>
            <a:ext cx="1605734" cy="380202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pPr algn="ctr"/>
            <a:r>
              <a:rPr lang="pl-PL" sz="900" dirty="0">
                <a:solidFill>
                  <a:schemeClr val="tx1"/>
                </a:solidFill>
              </a:rPr>
              <a:t>WMDT – transport</a:t>
            </a:r>
          </a:p>
          <a:p>
            <a:pPr algn="ctr"/>
            <a:r>
              <a:rPr lang="pl-PL" sz="900" dirty="0">
                <a:solidFill>
                  <a:schemeClr val="tx1"/>
                </a:solidFill>
              </a:rPr>
              <a:t>kolejowy</a:t>
            </a:r>
          </a:p>
        </p:txBody>
      </p:sp>
      <p:sp>
        <p:nvSpPr>
          <p:cNvPr id="96" name="pole tekstowe 95">
            <a:extLst>
              <a:ext uri="{FF2B5EF4-FFF2-40B4-BE49-F238E27FC236}">
                <a16:creationId xmlns:a16="http://schemas.microsoft.com/office/drawing/2014/main" xmlns="" id="{39ECA724-4164-4079-8844-03AA31554084}"/>
              </a:ext>
            </a:extLst>
          </p:cNvPr>
          <p:cNvSpPr txBox="1"/>
          <p:nvPr/>
        </p:nvSpPr>
        <p:spPr>
          <a:xfrm>
            <a:off x="8131267" y="3294008"/>
            <a:ext cx="1615843" cy="380202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pPr algn="ctr"/>
            <a:r>
              <a:rPr lang="pl-PL" sz="900" dirty="0">
                <a:solidFill>
                  <a:schemeClr val="tx1"/>
                </a:solidFill>
              </a:rPr>
              <a:t>WMDT – transport</a:t>
            </a:r>
          </a:p>
          <a:p>
            <a:pPr algn="ctr"/>
            <a:r>
              <a:rPr lang="pl-PL" sz="900" dirty="0">
                <a:solidFill>
                  <a:schemeClr val="tx1"/>
                </a:solidFill>
              </a:rPr>
              <a:t>wodny</a:t>
            </a:r>
          </a:p>
        </p:txBody>
      </p:sp>
      <p:cxnSp>
        <p:nvCxnSpPr>
          <p:cNvPr id="39" name="Łącznik prosty ze strzałką 38">
            <a:extLst>
              <a:ext uri="{FF2B5EF4-FFF2-40B4-BE49-F238E27FC236}">
                <a16:creationId xmlns:a16="http://schemas.microsoft.com/office/drawing/2014/main" xmlns="" id="{9E301F73-78DA-47D9-8245-90A62F5F369F}"/>
              </a:ext>
            </a:extLst>
          </p:cNvPr>
          <p:cNvCxnSpPr/>
          <p:nvPr/>
        </p:nvCxnSpPr>
        <p:spPr>
          <a:xfrm flipV="1">
            <a:off x="1838323" y="1866460"/>
            <a:ext cx="612947" cy="215764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Łącznik prosty ze strzałką 41">
            <a:extLst>
              <a:ext uri="{FF2B5EF4-FFF2-40B4-BE49-F238E27FC236}">
                <a16:creationId xmlns:a16="http://schemas.microsoft.com/office/drawing/2014/main" xmlns="" id="{36D1EA15-79E7-4ED1-ADCE-B09BC886D49B}"/>
              </a:ext>
            </a:extLst>
          </p:cNvPr>
          <p:cNvCxnSpPr/>
          <p:nvPr/>
        </p:nvCxnSpPr>
        <p:spPr>
          <a:xfrm flipV="1">
            <a:off x="1838324" y="2703150"/>
            <a:ext cx="596946" cy="153720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Łącznik prosty ze strzałką 43">
            <a:extLst>
              <a:ext uri="{FF2B5EF4-FFF2-40B4-BE49-F238E27FC236}">
                <a16:creationId xmlns:a16="http://schemas.microsoft.com/office/drawing/2014/main" xmlns="" id="{E599EF10-4BCF-4AA2-B90B-B89881F1EAC6}"/>
              </a:ext>
            </a:extLst>
          </p:cNvPr>
          <p:cNvCxnSpPr>
            <a:stCxn id="12" idx="3"/>
          </p:cNvCxnSpPr>
          <p:nvPr/>
        </p:nvCxnSpPr>
        <p:spPr>
          <a:xfrm flipV="1">
            <a:off x="1838323" y="4024110"/>
            <a:ext cx="596947" cy="3980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Łącznik prosty ze strzałką 57">
            <a:extLst>
              <a:ext uri="{FF2B5EF4-FFF2-40B4-BE49-F238E27FC236}">
                <a16:creationId xmlns:a16="http://schemas.microsoft.com/office/drawing/2014/main" xmlns="" id="{68EF521F-83C1-4B30-93EB-6EC6DB3EDFD6}"/>
              </a:ext>
            </a:extLst>
          </p:cNvPr>
          <p:cNvCxnSpPr/>
          <p:nvPr/>
        </p:nvCxnSpPr>
        <p:spPr>
          <a:xfrm>
            <a:off x="1838324" y="4820293"/>
            <a:ext cx="63231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Łącznik prosty ze strzałką 108">
            <a:extLst>
              <a:ext uri="{FF2B5EF4-FFF2-40B4-BE49-F238E27FC236}">
                <a16:creationId xmlns:a16="http://schemas.microsoft.com/office/drawing/2014/main" xmlns="" id="{F7FD7687-EBE2-4F98-A61C-EC7479D0DA26}"/>
              </a:ext>
            </a:extLst>
          </p:cNvPr>
          <p:cNvCxnSpPr>
            <a:stCxn id="70" idx="3"/>
            <a:endCxn id="67" idx="1"/>
          </p:cNvCxnSpPr>
          <p:nvPr/>
        </p:nvCxnSpPr>
        <p:spPr>
          <a:xfrm flipV="1">
            <a:off x="4111731" y="3275011"/>
            <a:ext cx="533618" cy="3747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Łącznik prosty ze strzałką 117">
            <a:extLst>
              <a:ext uri="{FF2B5EF4-FFF2-40B4-BE49-F238E27FC236}">
                <a16:creationId xmlns:a16="http://schemas.microsoft.com/office/drawing/2014/main" xmlns="" id="{2910FE36-42D9-474F-B967-655C5E5B524A}"/>
              </a:ext>
            </a:extLst>
          </p:cNvPr>
          <p:cNvCxnSpPr>
            <a:cxnSpLocks/>
            <a:stCxn id="68" idx="3"/>
          </p:cNvCxnSpPr>
          <p:nvPr/>
        </p:nvCxnSpPr>
        <p:spPr>
          <a:xfrm>
            <a:off x="7205024" y="1446125"/>
            <a:ext cx="936352" cy="9404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Łącznik prosty ze strzałką 120">
            <a:extLst>
              <a:ext uri="{FF2B5EF4-FFF2-40B4-BE49-F238E27FC236}">
                <a16:creationId xmlns:a16="http://schemas.microsoft.com/office/drawing/2014/main" xmlns="" id="{F55F69AD-7502-47E3-8A9D-1C913B1F91FE}"/>
              </a:ext>
            </a:extLst>
          </p:cNvPr>
          <p:cNvCxnSpPr>
            <a:stCxn id="45" idx="3"/>
          </p:cNvCxnSpPr>
          <p:nvPr/>
        </p:nvCxnSpPr>
        <p:spPr>
          <a:xfrm flipV="1">
            <a:off x="7201349" y="1811617"/>
            <a:ext cx="940027" cy="977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pole tekstowe 46">
            <a:extLst>
              <a:ext uri="{FF2B5EF4-FFF2-40B4-BE49-F238E27FC236}">
                <a16:creationId xmlns:a16="http://schemas.microsoft.com/office/drawing/2014/main" xmlns="" id="{B822E56D-673D-4032-AEC5-B31F318D4D2C}"/>
              </a:ext>
            </a:extLst>
          </p:cNvPr>
          <p:cNvSpPr txBox="1"/>
          <p:nvPr/>
        </p:nvSpPr>
        <p:spPr>
          <a:xfrm>
            <a:off x="10525034" y="2619341"/>
            <a:ext cx="1468916" cy="742763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800" dirty="0">
                <a:solidFill>
                  <a:schemeClr val="tx1"/>
                </a:solidFill>
              </a:rPr>
              <a:t>Usunięcie z wykazu projektów dużych interwencji </a:t>
            </a:r>
            <a:r>
              <a:rPr lang="pl-PL" sz="800" i="1" dirty="0">
                <a:solidFill>
                  <a:schemeClr val="tx1"/>
                </a:solidFill>
              </a:rPr>
              <a:t>Rewitalizacja regionalnej linii kolejowej 210 na odcinku Szczecinek-Runowo Pomorski</a:t>
            </a:r>
            <a:endParaRPr lang="pl-PL" sz="800" dirty="0">
              <a:solidFill>
                <a:schemeClr val="tx1"/>
              </a:solidFill>
            </a:endParaRPr>
          </a:p>
        </p:txBody>
      </p:sp>
      <p:sp>
        <p:nvSpPr>
          <p:cNvPr id="48" name="pole tekstowe 47">
            <a:extLst>
              <a:ext uri="{FF2B5EF4-FFF2-40B4-BE49-F238E27FC236}">
                <a16:creationId xmlns:a16="http://schemas.microsoft.com/office/drawing/2014/main" xmlns="" id="{0DBBCA5A-5CC6-477B-9AAB-4B02BCB26439}"/>
              </a:ext>
            </a:extLst>
          </p:cNvPr>
          <p:cNvSpPr txBox="1"/>
          <p:nvPr/>
        </p:nvSpPr>
        <p:spPr>
          <a:xfrm>
            <a:off x="10525034" y="4324151"/>
            <a:ext cx="1468917" cy="738252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800" dirty="0">
                <a:solidFill>
                  <a:schemeClr val="tx1"/>
                </a:solidFill>
              </a:rPr>
              <a:t>Zmiana metodologii liczenia wskaźnika </a:t>
            </a:r>
            <a:r>
              <a:rPr lang="pl-PL" sz="800" i="1" dirty="0">
                <a:solidFill>
                  <a:schemeClr val="tx1"/>
                </a:solidFill>
              </a:rPr>
              <a:t>Liczba zakupionych lub zmodernizowanych jednostek taboru kolejowego</a:t>
            </a:r>
          </a:p>
        </p:txBody>
      </p:sp>
      <p:sp>
        <p:nvSpPr>
          <p:cNvPr id="49" name="pole tekstowe 48">
            <a:extLst>
              <a:ext uri="{FF2B5EF4-FFF2-40B4-BE49-F238E27FC236}">
                <a16:creationId xmlns:a16="http://schemas.microsoft.com/office/drawing/2014/main" xmlns="" id="{99B4D510-9BDD-4B9F-8037-B122E0BFAD54}"/>
              </a:ext>
            </a:extLst>
          </p:cNvPr>
          <p:cNvSpPr txBox="1"/>
          <p:nvPr/>
        </p:nvSpPr>
        <p:spPr>
          <a:xfrm>
            <a:off x="10530246" y="5151463"/>
            <a:ext cx="1463706" cy="948745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noAutofit/>
          </a:bodyPr>
          <a:lstStyle/>
          <a:p>
            <a:r>
              <a:rPr lang="pl-PL" sz="800" dirty="0">
                <a:solidFill>
                  <a:schemeClr val="tx1"/>
                </a:solidFill>
              </a:rPr>
              <a:t>Niezrealizowanie planowanej inwestycji (</a:t>
            </a:r>
            <a:r>
              <a:rPr lang="pl-PL" sz="800" dirty="0" err="1">
                <a:solidFill>
                  <a:schemeClr val="tx1"/>
                </a:solidFill>
              </a:rPr>
              <a:t>POIiŚ</a:t>
            </a:r>
            <a:r>
              <a:rPr lang="pl-PL" sz="800" dirty="0">
                <a:solidFill>
                  <a:schemeClr val="tx1"/>
                </a:solidFill>
              </a:rPr>
              <a:t>) na linii kolejowej C-E 59 na odcinku Wrocław Brochów/ </a:t>
            </a:r>
            <a:r>
              <a:rPr lang="pl-PL" sz="800" dirty="0" err="1">
                <a:solidFill>
                  <a:schemeClr val="tx1"/>
                </a:solidFill>
              </a:rPr>
              <a:t>Grabiszyn</a:t>
            </a:r>
            <a:r>
              <a:rPr lang="pl-PL" sz="800" dirty="0">
                <a:solidFill>
                  <a:schemeClr val="tx1"/>
                </a:solidFill>
              </a:rPr>
              <a:t> – Głogów – Zielona Góra – Rzepin – Szczecin Podjuchy</a:t>
            </a:r>
            <a:endParaRPr lang="pl-PL" sz="800" i="1" dirty="0">
              <a:solidFill>
                <a:schemeClr val="tx1"/>
              </a:solidFill>
            </a:endParaRPr>
          </a:p>
        </p:txBody>
      </p:sp>
      <p:cxnSp>
        <p:nvCxnSpPr>
          <p:cNvPr id="5" name="Łącznik prosty ze strzałką 4">
            <a:extLst>
              <a:ext uri="{FF2B5EF4-FFF2-40B4-BE49-F238E27FC236}">
                <a16:creationId xmlns:a16="http://schemas.microsoft.com/office/drawing/2014/main" xmlns="" id="{B8D03971-058D-49F4-A51A-8689172BA346}"/>
              </a:ext>
            </a:extLst>
          </p:cNvPr>
          <p:cNvCxnSpPr/>
          <p:nvPr/>
        </p:nvCxnSpPr>
        <p:spPr>
          <a:xfrm flipH="1">
            <a:off x="9747110" y="1368704"/>
            <a:ext cx="760547" cy="2391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Łącznik prosty ze strzałką 7">
            <a:extLst>
              <a:ext uri="{FF2B5EF4-FFF2-40B4-BE49-F238E27FC236}">
                <a16:creationId xmlns:a16="http://schemas.microsoft.com/office/drawing/2014/main" xmlns="" id="{EEBC5E15-E334-434E-9646-C6E26A0C5D08}"/>
              </a:ext>
            </a:extLst>
          </p:cNvPr>
          <p:cNvCxnSpPr>
            <a:cxnSpLocks/>
          </p:cNvCxnSpPr>
          <p:nvPr/>
        </p:nvCxnSpPr>
        <p:spPr>
          <a:xfrm flipH="1">
            <a:off x="9747110" y="1488095"/>
            <a:ext cx="760546" cy="101137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Łącznik prosty ze strzałką 14">
            <a:extLst>
              <a:ext uri="{FF2B5EF4-FFF2-40B4-BE49-F238E27FC236}">
                <a16:creationId xmlns:a16="http://schemas.microsoft.com/office/drawing/2014/main" xmlns="" id="{B14A3D45-48A1-4531-B407-75C8170E6EF1}"/>
              </a:ext>
            </a:extLst>
          </p:cNvPr>
          <p:cNvCxnSpPr>
            <a:stCxn id="32" idx="1"/>
            <a:endCxn id="96" idx="3"/>
          </p:cNvCxnSpPr>
          <p:nvPr/>
        </p:nvCxnSpPr>
        <p:spPr>
          <a:xfrm flipH="1">
            <a:off x="9747110" y="2181478"/>
            <a:ext cx="786195" cy="13026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Łącznik prosty ze strzałką 18">
            <a:extLst>
              <a:ext uri="{FF2B5EF4-FFF2-40B4-BE49-F238E27FC236}">
                <a16:creationId xmlns:a16="http://schemas.microsoft.com/office/drawing/2014/main" xmlns="" id="{7D6AB3E7-6ED8-4E5B-887E-FFC557CB8415}"/>
              </a:ext>
            </a:extLst>
          </p:cNvPr>
          <p:cNvCxnSpPr>
            <a:stCxn id="47" idx="1"/>
          </p:cNvCxnSpPr>
          <p:nvPr/>
        </p:nvCxnSpPr>
        <p:spPr>
          <a:xfrm flipH="1" flipV="1">
            <a:off x="9747110" y="1856009"/>
            <a:ext cx="777924" cy="11347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Łącznik prosty ze strzałką 23">
            <a:extLst>
              <a:ext uri="{FF2B5EF4-FFF2-40B4-BE49-F238E27FC236}">
                <a16:creationId xmlns:a16="http://schemas.microsoft.com/office/drawing/2014/main" xmlns="" id="{1AE77B4D-086F-4EC5-BBD5-AC724179241B}"/>
              </a:ext>
            </a:extLst>
          </p:cNvPr>
          <p:cNvCxnSpPr>
            <a:cxnSpLocks/>
          </p:cNvCxnSpPr>
          <p:nvPr/>
        </p:nvCxnSpPr>
        <p:spPr>
          <a:xfrm flipH="1" flipV="1">
            <a:off x="7201349" y="1993780"/>
            <a:ext cx="3322850" cy="24135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13538" y="6390091"/>
            <a:ext cx="4670425" cy="450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cxnSp>
        <p:nvCxnSpPr>
          <p:cNvPr id="57" name="Łącznik prosty ze strzałką 56">
            <a:extLst>
              <a:ext uri="{FF2B5EF4-FFF2-40B4-BE49-F238E27FC236}">
                <a16:creationId xmlns:a16="http://schemas.microsoft.com/office/drawing/2014/main" xmlns="" id="{7D6AB3E7-6ED8-4E5B-887E-FFC557CB8415}"/>
              </a:ext>
            </a:extLst>
          </p:cNvPr>
          <p:cNvCxnSpPr/>
          <p:nvPr/>
        </p:nvCxnSpPr>
        <p:spPr>
          <a:xfrm flipH="1" flipV="1">
            <a:off x="9516141" y="1866461"/>
            <a:ext cx="1017164" cy="164068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6566663"/>
      </p:ext>
    </p:extLst>
  </p:cSld>
  <p:clrMapOvr>
    <a:masterClrMapping/>
  </p:clrMapOvr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425</TotalTime>
  <Words>285</Words>
  <Application>Microsoft Office PowerPoint</Application>
  <PresentationFormat>Niestandardowy</PresentationFormat>
  <Paragraphs>39</Paragraphs>
  <Slides>1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2" baseType="lpstr">
      <vt:lpstr>Motyw pakietu Office</vt:lpstr>
      <vt:lpstr>Prezentacja programu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Zosia Bieńkowska</dc:creator>
  <cp:lastModifiedBy>Beata Tomczak</cp:lastModifiedBy>
  <cp:revision>48</cp:revision>
  <dcterms:created xsi:type="dcterms:W3CDTF">2018-11-21T11:39:11Z</dcterms:created>
  <dcterms:modified xsi:type="dcterms:W3CDTF">2019-04-18T10:59:04Z</dcterms:modified>
</cp:coreProperties>
</file>

<file path=docProps/thumbnail.jpeg>
</file>